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3.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3" r:id="rId2"/>
    <p:sldId id="308" r:id="rId3"/>
    <p:sldId id="309" r:id="rId4"/>
    <p:sldId id="311" r:id="rId5"/>
    <p:sldId id="301" r:id="rId6"/>
    <p:sldId id="302" r:id="rId7"/>
    <p:sldId id="312" r:id="rId8"/>
    <p:sldId id="313" r:id="rId9"/>
    <p:sldId id="314" r:id="rId10"/>
    <p:sldId id="303" r:id="rId11"/>
    <p:sldId id="315" r:id="rId12"/>
    <p:sldId id="316" r:id="rId13"/>
    <p:sldId id="284" r:id="rId14"/>
    <p:sldId id="318" r:id="rId15"/>
    <p:sldId id="319" r:id="rId16"/>
    <p:sldId id="321" r:id="rId17"/>
    <p:sldId id="320" r:id="rId18"/>
    <p:sldId id="323" r:id="rId19"/>
    <p:sldId id="324" r:id="rId20"/>
    <p:sldId id="322" r:id="rId21"/>
    <p:sldId id="307" r:id="rId22"/>
    <p:sldId id="267" r:id="rId23"/>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274"/>
    <a:srgbClr val="064C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3" autoAdjust="0"/>
    <p:restoredTop sz="94726"/>
  </p:normalViewPr>
  <p:slideViewPr>
    <p:cSldViewPr snapToGrid="0">
      <p:cViewPr varScale="1">
        <p:scale>
          <a:sx n="80" d="100"/>
          <a:sy n="80" d="100"/>
        </p:scale>
        <p:origin x="7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6AD4F0-3F3B-4DEA-AA63-EE5AD68B049C}" type="datetimeFigureOut">
              <a:rPr lang="es-419" smtClean="0"/>
              <a:t>13/7/2025</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EB090-506F-47D8-8237-1ACC14CE9169}" type="slidenum">
              <a:rPr lang="es-419" smtClean="0"/>
              <a:t>‹Nº›</a:t>
            </a:fld>
            <a:endParaRPr lang="es-419"/>
          </a:p>
        </p:txBody>
      </p:sp>
    </p:spTree>
    <p:extLst>
      <p:ext uri="{BB962C8B-B14F-4D97-AF65-F5344CB8AC3E}">
        <p14:creationId xmlns:p14="http://schemas.microsoft.com/office/powerpoint/2010/main" val="600040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7</a:t>
            </a:fld>
            <a:endParaRPr lang="es-419"/>
          </a:p>
        </p:txBody>
      </p:sp>
    </p:spTree>
    <p:extLst>
      <p:ext uri="{BB962C8B-B14F-4D97-AF65-F5344CB8AC3E}">
        <p14:creationId xmlns:p14="http://schemas.microsoft.com/office/powerpoint/2010/main" val="1708446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19</a:t>
            </a:fld>
            <a:endParaRPr lang="es-419"/>
          </a:p>
        </p:txBody>
      </p:sp>
    </p:spTree>
    <p:extLst>
      <p:ext uri="{BB962C8B-B14F-4D97-AF65-F5344CB8AC3E}">
        <p14:creationId xmlns:p14="http://schemas.microsoft.com/office/powerpoint/2010/main" val="807244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20</a:t>
            </a:fld>
            <a:endParaRPr lang="es-419"/>
          </a:p>
        </p:txBody>
      </p:sp>
    </p:spTree>
    <p:extLst>
      <p:ext uri="{BB962C8B-B14F-4D97-AF65-F5344CB8AC3E}">
        <p14:creationId xmlns:p14="http://schemas.microsoft.com/office/powerpoint/2010/main" val="1704413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21</a:t>
            </a:fld>
            <a:endParaRPr lang="es-419"/>
          </a:p>
        </p:txBody>
      </p:sp>
    </p:spTree>
    <p:extLst>
      <p:ext uri="{BB962C8B-B14F-4D97-AF65-F5344CB8AC3E}">
        <p14:creationId xmlns:p14="http://schemas.microsoft.com/office/powerpoint/2010/main" val="65218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8</a:t>
            </a:fld>
            <a:endParaRPr lang="es-419"/>
          </a:p>
        </p:txBody>
      </p:sp>
    </p:spTree>
    <p:extLst>
      <p:ext uri="{BB962C8B-B14F-4D97-AF65-F5344CB8AC3E}">
        <p14:creationId xmlns:p14="http://schemas.microsoft.com/office/powerpoint/2010/main" val="31905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9</a:t>
            </a:fld>
            <a:endParaRPr lang="es-419"/>
          </a:p>
        </p:txBody>
      </p:sp>
    </p:spTree>
    <p:extLst>
      <p:ext uri="{BB962C8B-B14F-4D97-AF65-F5344CB8AC3E}">
        <p14:creationId xmlns:p14="http://schemas.microsoft.com/office/powerpoint/2010/main" val="3362697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13</a:t>
            </a:fld>
            <a:endParaRPr lang="es-419"/>
          </a:p>
        </p:txBody>
      </p:sp>
    </p:spTree>
    <p:extLst>
      <p:ext uri="{BB962C8B-B14F-4D97-AF65-F5344CB8AC3E}">
        <p14:creationId xmlns:p14="http://schemas.microsoft.com/office/powerpoint/2010/main" val="93894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14</a:t>
            </a:fld>
            <a:endParaRPr lang="es-419"/>
          </a:p>
        </p:txBody>
      </p:sp>
    </p:spTree>
    <p:extLst>
      <p:ext uri="{BB962C8B-B14F-4D97-AF65-F5344CB8AC3E}">
        <p14:creationId xmlns:p14="http://schemas.microsoft.com/office/powerpoint/2010/main" val="1401545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15</a:t>
            </a:fld>
            <a:endParaRPr lang="es-419"/>
          </a:p>
        </p:txBody>
      </p:sp>
    </p:spTree>
    <p:extLst>
      <p:ext uri="{BB962C8B-B14F-4D97-AF65-F5344CB8AC3E}">
        <p14:creationId xmlns:p14="http://schemas.microsoft.com/office/powerpoint/2010/main" val="1620697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16</a:t>
            </a:fld>
            <a:endParaRPr lang="es-419"/>
          </a:p>
        </p:txBody>
      </p:sp>
    </p:spTree>
    <p:extLst>
      <p:ext uri="{BB962C8B-B14F-4D97-AF65-F5344CB8AC3E}">
        <p14:creationId xmlns:p14="http://schemas.microsoft.com/office/powerpoint/2010/main" val="271347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17</a:t>
            </a:fld>
            <a:endParaRPr lang="es-419"/>
          </a:p>
        </p:txBody>
      </p:sp>
    </p:spTree>
    <p:extLst>
      <p:ext uri="{BB962C8B-B14F-4D97-AF65-F5344CB8AC3E}">
        <p14:creationId xmlns:p14="http://schemas.microsoft.com/office/powerpoint/2010/main" val="4212025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18</a:t>
            </a:fld>
            <a:endParaRPr lang="es-419"/>
          </a:p>
        </p:txBody>
      </p:sp>
    </p:spTree>
    <p:extLst>
      <p:ext uri="{BB962C8B-B14F-4D97-AF65-F5344CB8AC3E}">
        <p14:creationId xmlns:p14="http://schemas.microsoft.com/office/powerpoint/2010/main" val="2380439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B30258-FE41-E5A1-C488-EC1083096A2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2F3D78C5-CE3D-11A5-9DC9-4C82023BD5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1EB10FEC-DB9D-D143-ABB0-1F6C8EAB3EEE}"/>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E259CACE-E449-B588-7408-EDDFFA94AEC2}"/>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0619398C-89A7-82A4-B4CA-3691C7A7EC06}"/>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423218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BA5B4-39A4-E362-F288-C7E577B69017}"/>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320B0BEC-06F7-9A4C-B6DA-5C370115DA9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BB88398F-4493-2E69-E990-7B0C0A3A182D}"/>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54A8BA8D-01E3-2CE0-177B-386C9A24F47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486F3E02-5D27-0650-B51A-B9A341B2D423}"/>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3789997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C252B57-8C76-C7C5-0B03-3B50DB48B89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05FC6488-E0AB-1D1F-5F39-54DBD794CCB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81CA805B-6930-28D0-A89B-5C92386EDA55}"/>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7A68103D-8A6B-087F-5C01-AFAE01D247BE}"/>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8C5366F6-BC4D-7EC7-8048-5B7FF4EABBF4}"/>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1220454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0851" y="707566"/>
            <a:ext cx="12169991" cy="5446322"/>
          </a:xfrm>
          <a:prstGeom prst="rect">
            <a:avLst/>
          </a:prstGeom>
        </p:spPr>
      </p:pic>
      <p:pic>
        <p:nvPicPr>
          <p:cNvPr id="17" name="bg object 17"/>
          <p:cNvPicPr/>
          <p:nvPr/>
        </p:nvPicPr>
        <p:blipFill>
          <a:blip r:embed="rId3" cstate="print"/>
          <a:stretch>
            <a:fillRect/>
          </a:stretch>
        </p:blipFill>
        <p:spPr>
          <a:xfrm>
            <a:off x="4710573" y="3286312"/>
            <a:ext cx="2677605" cy="1025418"/>
          </a:xfrm>
          <a:prstGeom prst="rect">
            <a:avLst/>
          </a:prstGeom>
        </p:spPr>
      </p:pic>
      <p:sp>
        <p:nvSpPr>
          <p:cNvPr id="2" name="Holder 2"/>
          <p:cNvSpPr>
            <a:spLocks noGrp="1"/>
          </p:cNvSpPr>
          <p:nvPr>
            <p:ph type="title"/>
          </p:nvPr>
        </p:nvSpPr>
        <p:spPr/>
        <p:txBody>
          <a:bodyPr lIns="0" tIns="0" rIns="0" bIns="0"/>
          <a:lstStyle>
            <a:lvl1pPr>
              <a:defRPr sz="2856" b="1"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406" b="0" i="0">
                <a:solidFill>
                  <a:srgbClr val="898989"/>
                </a:solidFill>
                <a:latin typeface="Calibri"/>
                <a:cs typeface="Calibri"/>
              </a:defRPr>
            </a:lvl1pPr>
          </a:lstStyle>
          <a:p>
            <a:pPr marL="11516">
              <a:lnSpc>
                <a:spcPts val="1451"/>
              </a:lnSpc>
            </a:pPr>
            <a:r>
              <a:rPr lang="es-MX" spc="18"/>
              <a:t>UNTRM</a:t>
            </a:r>
            <a:r>
              <a:rPr lang="es-MX" spc="-14"/>
              <a:t> </a:t>
            </a:r>
            <a:r>
              <a:rPr lang="es-MX" spc="14"/>
              <a:t>–</a:t>
            </a:r>
            <a:r>
              <a:rPr lang="es-MX"/>
              <a:t> Facultad</a:t>
            </a:r>
            <a:r>
              <a:rPr lang="es-MX" spc="14"/>
              <a:t> de</a:t>
            </a:r>
            <a:r>
              <a:rPr lang="es-MX"/>
              <a:t> </a:t>
            </a:r>
            <a:r>
              <a:rPr lang="es-MX" spc="5"/>
              <a:t>ingeniería</a:t>
            </a:r>
            <a:r>
              <a:rPr lang="es-MX" spc="9"/>
              <a:t> </a:t>
            </a:r>
            <a:r>
              <a:rPr lang="es-MX" spc="14"/>
              <a:t>y</a:t>
            </a:r>
            <a:r>
              <a:rPr lang="es-MX" spc="5"/>
              <a:t> </a:t>
            </a:r>
            <a:r>
              <a:rPr lang="es-MX" spc="9"/>
              <a:t>ciencias</a:t>
            </a:r>
            <a:r>
              <a:rPr lang="es-MX" spc="5"/>
              <a:t> agrarias</a:t>
            </a:r>
            <a:endParaRPr lang="es-MX" spc="5" dirty="0"/>
          </a:p>
        </p:txBody>
      </p:sp>
      <p:sp>
        <p:nvSpPr>
          <p:cNvPr id="4" name="Holder 4"/>
          <p:cNvSpPr>
            <a:spLocks noGrp="1"/>
          </p:cNvSpPr>
          <p:nvPr>
            <p:ph type="dt" sz="half" idx="6"/>
          </p:nvPr>
        </p:nvSpPr>
        <p:spPr/>
        <p:txBody>
          <a:bodyPr lIns="0" tIns="0" rIns="0" bIns="0"/>
          <a:lstStyle>
            <a:lvl1pPr>
              <a:defRPr sz="1406" b="0" i="0">
                <a:solidFill>
                  <a:srgbClr val="898989"/>
                </a:solidFill>
                <a:latin typeface="Calibri"/>
                <a:cs typeface="Calibri"/>
              </a:defRPr>
            </a:lvl1pPr>
          </a:lstStyle>
          <a:p>
            <a:pPr marL="11516">
              <a:lnSpc>
                <a:spcPts val="1451"/>
              </a:lnSpc>
            </a:pPr>
            <a:r>
              <a:rPr lang="es-PE" spc="18"/>
              <a:t>202</a:t>
            </a:r>
            <a:r>
              <a:rPr lang="es-PE" spc="14"/>
              <a:t>4</a:t>
            </a:r>
            <a:endParaRPr lang="es-PE" spc="14" dirty="0"/>
          </a:p>
        </p:txBody>
      </p:sp>
      <p:sp>
        <p:nvSpPr>
          <p:cNvPr id="5" name="Holder 5"/>
          <p:cNvSpPr>
            <a:spLocks noGrp="1"/>
          </p:cNvSpPr>
          <p:nvPr>
            <p:ph type="sldNum" sz="quarter" idx="7"/>
          </p:nvPr>
        </p:nvSpPr>
        <p:spPr/>
        <p:txBody>
          <a:bodyPr lIns="0" tIns="0" rIns="0" bIns="0"/>
          <a:lstStyle>
            <a:lvl1pPr>
              <a:defRPr sz="1406" b="0" i="0">
                <a:solidFill>
                  <a:srgbClr val="898989"/>
                </a:solidFill>
                <a:latin typeface="Calibri"/>
                <a:cs typeface="Calibri"/>
              </a:defRPr>
            </a:lvl1pPr>
          </a:lstStyle>
          <a:p>
            <a:pPr marL="36277">
              <a:lnSpc>
                <a:spcPts val="1460"/>
              </a:lnSpc>
            </a:pPr>
            <a:fld id="{81D60167-4931-47E6-BA6A-407CBD079E47}" type="slidenum">
              <a:rPr lang="es-PE" spc="14" smtClean="0"/>
              <a:pPr marL="36277">
                <a:lnSpc>
                  <a:spcPts val="1460"/>
                </a:lnSpc>
              </a:pPr>
              <a:t>‹Nº›</a:t>
            </a:fld>
            <a:endParaRPr lang="es-PE" spc="14" dirty="0"/>
          </a:p>
        </p:txBody>
      </p:sp>
    </p:spTree>
    <p:extLst>
      <p:ext uri="{BB962C8B-B14F-4D97-AF65-F5344CB8AC3E}">
        <p14:creationId xmlns:p14="http://schemas.microsoft.com/office/powerpoint/2010/main" val="546347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92E3A2-0A82-A357-F42E-BC6E663783BE}"/>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5D70E683-6BAF-86C4-1BE4-A9419B25DF9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51D85DD2-A400-15F5-79A0-C671C696692A}"/>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0A6EE114-58A9-8FD8-76FA-E0B28DB3765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128E7937-DBBC-C4D0-4B36-2883743EBEEC}"/>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1362557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C3FC7-E7B3-37BB-6C2F-CFA29DCF22B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89F3EA1C-BE0E-6173-BD42-81F595DE18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0A048DB-D75D-E34E-2422-982362CC6970}"/>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5C345D22-400F-0B5B-ADB0-D682DE757E2E}"/>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001D3393-EBFA-D371-3986-83B7419C269D}"/>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80353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04EE6-5C47-DD0B-8AF2-19B2BDB8A351}"/>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CE2688A2-D2A9-A91A-EDEF-F2F556B50DA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398AAF57-F8DB-6716-91A7-8E1108926DC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CCACEBD6-DAA9-468E-342B-ED7DE499FBF5}"/>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6" name="Marcador de pie de página 5">
            <a:extLst>
              <a:ext uri="{FF2B5EF4-FFF2-40B4-BE49-F238E27FC236}">
                <a16:creationId xmlns:a16="http://schemas.microsoft.com/office/drawing/2014/main" id="{29029858-4AEE-5F67-DA32-D3430EBFA66F}"/>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1D74101E-67D2-87BA-5984-4A0C364EA97D}"/>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488111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C01D0F-A6D9-BCCE-6378-57A19E2DC18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0BA3CDB6-87B4-2A80-C98B-BA42CEF875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B4D8F1E-E578-AEDC-F95D-62F6962544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E3946958-5E4F-24AC-A009-DA0914B3A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22319F5-0AE2-F4AC-18CC-F0FE8296E13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413E15FD-5805-8180-6D6D-0132030CAF49}"/>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8" name="Marcador de pie de página 7">
            <a:extLst>
              <a:ext uri="{FF2B5EF4-FFF2-40B4-BE49-F238E27FC236}">
                <a16:creationId xmlns:a16="http://schemas.microsoft.com/office/drawing/2014/main" id="{0568A415-7645-633F-805D-8930A7D2DBF1}"/>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3580AC4F-4CBB-DDED-3E32-45140D7417EF}"/>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321342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98BB8-BEE8-598D-A88C-F88421001D0C}"/>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9BEDE491-B328-A273-B83E-C0D640B62F45}"/>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4" name="Marcador de pie de página 3">
            <a:extLst>
              <a:ext uri="{FF2B5EF4-FFF2-40B4-BE49-F238E27FC236}">
                <a16:creationId xmlns:a16="http://schemas.microsoft.com/office/drawing/2014/main" id="{97B552B5-AB8B-7F28-AE5A-FB8FB8B32267}"/>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5D26E702-E5C0-D1C4-DE46-05855AA81F32}"/>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047095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7FD71E4-97FD-1C71-6917-1D8B264AA8E8}"/>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3" name="Marcador de pie de página 2">
            <a:extLst>
              <a:ext uri="{FF2B5EF4-FFF2-40B4-BE49-F238E27FC236}">
                <a16:creationId xmlns:a16="http://schemas.microsoft.com/office/drawing/2014/main" id="{8BF468E2-233D-E107-E24A-716324AACE95}"/>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AC7AFDB9-E4C3-F7A0-99B6-2B5247528755}"/>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162274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5E8CE-12EF-4B9F-B63D-ED21FF00F6A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9FF69E46-2FD8-98E6-270F-85ABCDF38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A6814FB4-FEF5-571F-3C56-0F66B8ECD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41C0A47-E280-8721-DAB7-BB94DAC99EAA}"/>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6" name="Marcador de pie de página 5">
            <a:extLst>
              <a:ext uri="{FF2B5EF4-FFF2-40B4-BE49-F238E27FC236}">
                <a16:creationId xmlns:a16="http://schemas.microsoft.com/office/drawing/2014/main" id="{8F0CB430-DFE1-EADA-4858-37929B5E7CC7}"/>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AC4C4D83-CC8E-005A-6733-E32DB3DD52D2}"/>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08778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8B720C-2CE4-A4B2-EA7C-5C11B530FFE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E6F5C324-334B-624D-B331-92D7C97199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F2AB9A12-9D59-C0A1-7121-8335D7ED8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6B7A03A-BF4C-02E1-DFB0-FA74AE404B9D}"/>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6" name="Marcador de pie de página 5">
            <a:extLst>
              <a:ext uri="{FF2B5EF4-FFF2-40B4-BE49-F238E27FC236}">
                <a16:creationId xmlns:a16="http://schemas.microsoft.com/office/drawing/2014/main" id="{9EFD6A91-BC7E-7F2E-41EC-DD414718C3F3}"/>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2EFEE82C-232A-C911-BF1D-B0C117535941}"/>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87691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11D8505-B3AC-5079-14A9-7B6773ED42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D37E0B60-C6B9-5D65-C7C3-460BD163EF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279FE656-3199-2011-FF6D-AD9D9A1881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40E1870C-4FD8-942E-7DF9-604E955682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Marcador de número de diapositiva 5">
            <a:extLst>
              <a:ext uri="{FF2B5EF4-FFF2-40B4-BE49-F238E27FC236}">
                <a16:creationId xmlns:a16="http://schemas.microsoft.com/office/drawing/2014/main" id="{732EF738-C724-1013-56CE-4C1625B6B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40806D-686F-4D5F-9D38-9296BDCCEC94}" type="slidenum">
              <a:rPr lang="es-419" smtClean="0"/>
              <a:t>‹Nº›</a:t>
            </a:fld>
            <a:endParaRPr lang="es-419"/>
          </a:p>
        </p:txBody>
      </p:sp>
    </p:spTree>
    <p:extLst>
      <p:ext uri="{BB962C8B-B14F-4D97-AF65-F5344CB8AC3E}">
        <p14:creationId xmlns:p14="http://schemas.microsoft.com/office/powerpoint/2010/main" val="1392439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216443230" TargetMode="External"/><Relationship Id="rId7"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scielo.org.mx/scielo.php?script=sci_arttext&amp;pid=S2007-90282021000300010" TargetMode="External"/><Relationship Id="rId5" Type="http://schemas.openxmlformats.org/officeDocument/2006/relationships/hyperlink" Target="https://doi.org/10.3390/molecules26175299" TargetMode="External"/><Relationship Id="rId4" Type="http://schemas.openxmlformats.org/officeDocument/2006/relationships/hyperlink" Target="https://doi.org/10.1016/j.scienta.2018.02.056"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56369/tsaes.519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2.png"/><Relationship Id="rId5" Type="http://schemas.openxmlformats.org/officeDocument/2006/relationships/image" Target="../media/image17.jpeg"/><Relationship Id="rId10" Type="http://schemas.openxmlformats.org/officeDocument/2006/relationships/image" Target="../media/image21.png"/><Relationship Id="rId4" Type="http://schemas.openxmlformats.org/officeDocument/2006/relationships/image" Target="../media/image11.jpeg"/><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107D8C-00FC-75C9-522D-2D3C9CDBD0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99" y="2005630"/>
            <a:ext cx="12204357" cy="2688308"/>
          </a:xfrm>
          <a:prstGeom prst="rect">
            <a:avLst/>
          </a:prstGeom>
        </p:spPr>
      </p:pic>
      <p:pic>
        <p:nvPicPr>
          <p:cNvPr id="4" name="Picture 2" descr="Logotipo - UNTRM">
            <a:extLst>
              <a:ext uri="{FF2B5EF4-FFF2-40B4-BE49-F238E27FC236}">
                <a16:creationId xmlns:a16="http://schemas.microsoft.com/office/drawing/2014/main" id="{337FACEE-9E5A-3BF7-0505-A295A8628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67" y="171207"/>
            <a:ext cx="3250005" cy="95680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15029641-7C49-EB72-AE63-D5398591C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8" name="CuadroTexto 7">
            <a:extLst>
              <a:ext uri="{FF2B5EF4-FFF2-40B4-BE49-F238E27FC236}">
                <a16:creationId xmlns:a16="http://schemas.microsoft.com/office/drawing/2014/main" id="{67BDCB3F-B194-3530-0823-61A4697BC3FA}"/>
              </a:ext>
            </a:extLst>
          </p:cNvPr>
          <p:cNvSpPr txBox="1"/>
          <p:nvPr/>
        </p:nvSpPr>
        <p:spPr>
          <a:xfrm>
            <a:off x="10168735" y="5662441"/>
            <a:ext cx="1051642" cy="400110"/>
          </a:xfrm>
          <a:prstGeom prst="rect">
            <a:avLst/>
          </a:prstGeom>
          <a:noFill/>
        </p:spPr>
        <p:txBody>
          <a:bodyPr wrap="square">
            <a:spAutoFit/>
          </a:bodyPr>
          <a:lstStyle/>
          <a:p>
            <a:r>
              <a:rPr lang="es-MX" sz="2000" b="1" dirty="0">
                <a:latin typeface="Times New Roman" panose="02020603050405020304" pitchFamily="18" charset="0"/>
                <a:cs typeface="Times New Roman" panose="02020603050405020304" pitchFamily="18" charset="0"/>
              </a:rPr>
              <a:t>2025</a:t>
            </a:r>
            <a:endParaRPr lang="es-PE" sz="2000" b="1"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021FBE35-0228-D047-0A36-C4EFBAA9B44B}"/>
              </a:ext>
            </a:extLst>
          </p:cNvPr>
          <p:cNvSpPr txBox="1"/>
          <p:nvPr/>
        </p:nvSpPr>
        <p:spPr>
          <a:xfrm>
            <a:off x="1610018" y="936331"/>
            <a:ext cx="9084538" cy="1077218"/>
          </a:xfrm>
          <a:prstGeom prst="rect">
            <a:avLst/>
          </a:prstGeom>
          <a:noFill/>
        </p:spPr>
        <p:txBody>
          <a:bodyPr wrap="square" rtlCol="0">
            <a:spAutoFit/>
          </a:bodyPr>
          <a:lstStyle/>
          <a:p>
            <a:pPr algn="ctr"/>
            <a:r>
              <a:rPr lang="es-PE" sz="3200" b="1" dirty="0">
                <a:latin typeface="Times New Roman" panose="02020603050405020304" pitchFamily="18" charset="0"/>
                <a:cs typeface="Times New Roman" panose="02020603050405020304" pitchFamily="18" charset="0"/>
              </a:rPr>
              <a:t>Facultad de Ingeniería y Ciencias Agrarias</a:t>
            </a:r>
          </a:p>
          <a:p>
            <a:pPr algn="ctr"/>
            <a:r>
              <a:rPr lang="es-PE" sz="3200" b="1" dirty="0">
                <a:latin typeface="Times New Roman" panose="02020603050405020304" pitchFamily="18" charset="0"/>
                <a:cs typeface="Times New Roman" panose="02020603050405020304" pitchFamily="18" charset="0"/>
              </a:rPr>
              <a:t>Escuela Profesional de Ingeniería Agronoma</a:t>
            </a:r>
          </a:p>
        </p:txBody>
      </p:sp>
      <p:sp>
        <p:nvSpPr>
          <p:cNvPr id="10" name="Título 1">
            <a:extLst>
              <a:ext uri="{FF2B5EF4-FFF2-40B4-BE49-F238E27FC236}">
                <a16:creationId xmlns:a16="http://schemas.microsoft.com/office/drawing/2014/main" id="{3C8ABA33-8ED4-1F1C-7FCA-8B9E56F4A639}"/>
              </a:ext>
            </a:extLst>
          </p:cNvPr>
          <p:cNvSpPr txBox="1">
            <a:spLocks/>
          </p:cNvSpPr>
          <p:nvPr/>
        </p:nvSpPr>
        <p:spPr>
          <a:xfrm>
            <a:off x="1334030" y="3070180"/>
            <a:ext cx="9517821" cy="559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Aft>
                <a:spcPts val="600"/>
              </a:spcAft>
            </a:pPr>
            <a:r>
              <a:rPr lang="es-PE"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Efecto de la imbibición en infusiones de canela (</a:t>
            </a:r>
            <a:r>
              <a:rPr lang="es-PE" sz="2800" b="1"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Cinnamomum</a:t>
            </a:r>
            <a:r>
              <a:rPr lang="es-PE"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sp.) sobre la germinación de dos variedades de lechuga (</a:t>
            </a:r>
            <a:r>
              <a:rPr lang="es-PE" sz="2800" b="1"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Lactuca sativa</a:t>
            </a:r>
            <a:r>
              <a:rPr lang="es-PE"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t>
            </a:r>
          </a:p>
        </p:txBody>
      </p:sp>
      <p:pic>
        <p:nvPicPr>
          <p:cNvPr id="11" name="image2.png">
            <a:extLst>
              <a:ext uri="{FF2B5EF4-FFF2-40B4-BE49-F238E27FC236}">
                <a16:creationId xmlns:a16="http://schemas.microsoft.com/office/drawing/2014/main" id="{4AA5EB15-27CD-5E09-B3EC-B8B049721C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67884" y="260541"/>
            <a:ext cx="904349" cy="867471"/>
          </a:xfrm>
          <a:prstGeom prst="rect">
            <a:avLst/>
          </a:prstGeom>
        </p:spPr>
      </p:pic>
      <p:sp>
        <p:nvSpPr>
          <p:cNvPr id="16" name="object 6">
            <a:extLst>
              <a:ext uri="{FF2B5EF4-FFF2-40B4-BE49-F238E27FC236}">
                <a16:creationId xmlns:a16="http://schemas.microsoft.com/office/drawing/2014/main" id="{0A8D2F31-9438-4482-94CA-28A69FDADB23}"/>
              </a:ext>
            </a:extLst>
          </p:cNvPr>
          <p:cNvSpPr txBox="1"/>
          <p:nvPr/>
        </p:nvSpPr>
        <p:spPr>
          <a:xfrm>
            <a:off x="254558" y="4896825"/>
            <a:ext cx="1972639" cy="335989"/>
          </a:xfrm>
          <a:prstGeom prst="rect">
            <a:avLst/>
          </a:prstGeom>
        </p:spPr>
        <p:txBody>
          <a:bodyPr vert="horz" wrap="square" lIns="0" tIns="12700" rIns="0" bIns="0" rtlCol="0">
            <a:spAutoFit/>
          </a:bodyPr>
          <a:lstStyle/>
          <a:p>
            <a:pPr marL="12700">
              <a:lnSpc>
                <a:spcPct val="100000"/>
              </a:lnSpc>
              <a:spcBef>
                <a:spcPts val="100"/>
              </a:spcBef>
            </a:pPr>
            <a:r>
              <a:rPr lang="es-ES" sz="2100" b="1" spc="-5" dirty="0">
                <a:latin typeface="Times New Roman"/>
                <a:cs typeface="Times New Roman"/>
              </a:rPr>
              <a:t>Estudiantes G1</a:t>
            </a:r>
            <a:r>
              <a:rPr sz="2100" b="1" spc="-5" dirty="0">
                <a:latin typeface="Times New Roman"/>
                <a:cs typeface="Times New Roman"/>
              </a:rPr>
              <a:t>:</a:t>
            </a:r>
            <a:endParaRPr sz="2100" dirty="0">
              <a:latin typeface="Times New Roman"/>
              <a:cs typeface="Times New Roman"/>
            </a:endParaRPr>
          </a:p>
        </p:txBody>
      </p:sp>
      <p:sp>
        <p:nvSpPr>
          <p:cNvPr id="17" name="object 7">
            <a:extLst>
              <a:ext uri="{FF2B5EF4-FFF2-40B4-BE49-F238E27FC236}">
                <a16:creationId xmlns:a16="http://schemas.microsoft.com/office/drawing/2014/main" id="{F27DCF4A-88FB-47EA-8746-F2533349D5A1}"/>
              </a:ext>
            </a:extLst>
          </p:cNvPr>
          <p:cNvSpPr txBox="1"/>
          <p:nvPr/>
        </p:nvSpPr>
        <p:spPr>
          <a:xfrm>
            <a:off x="2292406" y="4797957"/>
            <a:ext cx="9567845" cy="658514"/>
          </a:xfrm>
          <a:prstGeom prst="rect">
            <a:avLst/>
          </a:prstGeom>
        </p:spPr>
        <p:txBody>
          <a:bodyPr vert="horz" wrap="square" lIns="0" tIns="12065" rIns="0" bIns="0" rtlCol="0">
            <a:spAutoFit/>
          </a:bodyPr>
          <a:lstStyle/>
          <a:p>
            <a:pPr marL="20320" marR="5080" indent="-8255">
              <a:lnSpc>
                <a:spcPct val="100200"/>
              </a:lnSpc>
              <a:spcBef>
                <a:spcPts val="95"/>
              </a:spcBef>
            </a:pPr>
            <a:r>
              <a:rPr lang="es-MX" sz="2100" dirty="0">
                <a:latin typeface="Times New Roman"/>
                <a:cs typeface="Times New Roman"/>
              </a:rPr>
              <a:t>	Barboza Saldaña, Lili Maricela; Diaz Saucedo, Yoel; Julca </a:t>
            </a:r>
            <a:r>
              <a:rPr lang="es-MX" sz="2100" dirty="0" err="1">
                <a:latin typeface="Times New Roman"/>
                <a:cs typeface="Times New Roman"/>
              </a:rPr>
              <a:t>Celiz</a:t>
            </a:r>
            <a:r>
              <a:rPr lang="es-MX" sz="2100" dirty="0">
                <a:latin typeface="Times New Roman"/>
                <a:cs typeface="Times New Roman"/>
              </a:rPr>
              <a:t>, Nilson; </a:t>
            </a:r>
            <a:r>
              <a:rPr lang="es-MX" sz="2100" dirty="0" err="1">
                <a:latin typeface="Times New Roman"/>
                <a:cs typeface="Times New Roman"/>
              </a:rPr>
              <a:t>Llaja</a:t>
            </a:r>
            <a:r>
              <a:rPr lang="es-MX" sz="2100" dirty="0">
                <a:latin typeface="Times New Roman"/>
                <a:cs typeface="Times New Roman"/>
              </a:rPr>
              <a:t> Zuta, Erika; Mendoza </a:t>
            </a:r>
            <a:r>
              <a:rPr lang="es-MX" sz="2100" dirty="0" err="1">
                <a:latin typeface="Times New Roman"/>
                <a:cs typeface="Times New Roman"/>
              </a:rPr>
              <a:t>Bernilla</a:t>
            </a:r>
            <a:r>
              <a:rPr lang="es-MX" sz="2100" dirty="0">
                <a:latin typeface="Times New Roman"/>
                <a:cs typeface="Times New Roman"/>
              </a:rPr>
              <a:t>, Alejandro Salomon y </a:t>
            </a:r>
            <a:r>
              <a:rPr lang="es-MX" sz="2000" dirty="0">
                <a:latin typeface="Times New Roman"/>
                <a:cs typeface="Times New Roman"/>
              </a:rPr>
              <a:t>Vargas Rojas, </a:t>
            </a:r>
            <a:r>
              <a:rPr lang="es-MX" sz="2000" dirty="0" err="1">
                <a:latin typeface="Times New Roman"/>
                <a:cs typeface="Times New Roman"/>
              </a:rPr>
              <a:t>Sheyla</a:t>
            </a:r>
            <a:r>
              <a:rPr lang="es-MX" sz="2000" dirty="0">
                <a:latin typeface="Times New Roman"/>
                <a:cs typeface="Times New Roman"/>
              </a:rPr>
              <a:t> Mayli </a:t>
            </a:r>
          </a:p>
        </p:txBody>
      </p:sp>
      <p:sp>
        <p:nvSpPr>
          <p:cNvPr id="18" name="object 8">
            <a:extLst>
              <a:ext uri="{FF2B5EF4-FFF2-40B4-BE49-F238E27FC236}">
                <a16:creationId xmlns:a16="http://schemas.microsoft.com/office/drawing/2014/main" id="{EBADE335-058F-4A30-9B30-FE542214C442}"/>
              </a:ext>
            </a:extLst>
          </p:cNvPr>
          <p:cNvSpPr txBox="1"/>
          <p:nvPr/>
        </p:nvSpPr>
        <p:spPr>
          <a:xfrm>
            <a:off x="1112485" y="5537292"/>
            <a:ext cx="991869" cy="345440"/>
          </a:xfrm>
          <a:prstGeom prst="rect">
            <a:avLst/>
          </a:prstGeom>
        </p:spPr>
        <p:txBody>
          <a:bodyPr vert="horz" wrap="square" lIns="0" tIns="12700" rIns="0" bIns="0" rtlCol="0">
            <a:spAutoFit/>
          </a:bodyPr>
          <a:lstStyle/>
          <a:p>
            <a:pPr marL="12700">
              <a:lnSpc>
                <a:spcPct val="100000"/>
              </a:lnSpc>
              <a:spcBef>
                <a:spcPts val="100"/>
              </a:spcBef>
            </a:pPr>
            <a:r>
              <a:rPr sz="2100" b="1" spc="-45" dirty="0">
                <a:latin typeface="Times New Roman"/>
                <a:cs typeface="Times New Roman"/>
              </a:rPr>
              <a:t>Docente:</a:t>
            </a:r>
            <a:endParaRPr sz="2100" dirty="0">
              <a:latin typeface="Times New Roman"/>
              <a:cs typeface="Times New Roman"/>
            </a:endParaRPr>
          </a:p>
        </p:txBody>
      </p:sp>
      <p:sp>
        <p:nvSpPr>
          <p:cNvPr id="19" name="object 9">
            <a:extLst>
              <a:ext uri="{FF2B5EF4-FFF2-40B4-BE49-F238E27FC236}">
                <a16:creationId xmlns:a16="http://schemas.microsoft.com/office/drawing/2014/main" id="{5AA24367-E729-4AFB-860E-775E2144543D}"/>
              </a:ext>
            </a:extLst>
          </p:cNvPr>
          <p:cNvSpPr txBox="1"/>
          <p:nvPr/>
        </p:nvSpPr>
        <p:spPr>
          <a:xfrm>
            <a:off x="2292406" y="5570676"/>
            <a:ext cx="4139360" cy="320601"/>
          </a:xfrm>
          <a:prstGeom prst="rect">
            <a:avLst/>
          </a:prstGeom>
        </p:spPr>
        <p:txBody>
          <a:bodyPr vert="horz" wrap="square" lIns="0" tIns="12700" rIns="0" bIns="0" rtlCol="0">
            <a:spAutoFit/>
          </a:bodyPr>
          <a:lstStyle/>
          <a:p>
            <a:pPr marL="12700">
              <a:lnSpc>
                <a:spcPct val="100000"/>
              </a:lnSpc>
              <a:spcBef>
                <a:spcPts val="100"/>
              </a:spcBef>
            </a:pPr>
            <a:r>
              <a:rPr lang="es-ES" sz="2000" spc="-45" dirty="0">
                <a:latin typeface="Times New Roman"/>
                <a:cs typeface="Times New Roman"/>
              </a:rPr>
              <a:t>Msc. Lozano Isla, Flavio </a:t>
            </a:r>
            <a:endParaRPr sz="2000" dirty="0">
              <a:latin typeface="Times New Roman"/>
              <a:cs typeface="Times New Roman"/>
            </a:endParaRPr>
          </a:p>
        </p:txBody>
      </p:sp>
      <p:sp>
        <p:nvSpPr>
          <p:cNvPr id="20" name="object 6">
            <a:extLst>
              <a:ext uri="{FF2B5EF4-FFF2-40B4-BE49-F238E27FC236}">
                <a16:creationId xmlns:a16="http://schemas.microsoft.com/office/drawing/2014/main" id="{D9306124-5BFB-4946-8301-8D7EC8D69904}"/>
              </a:ext>
            </a:extLst>
          </p:cNvPr>
          <p:cNvSpPr txBox="1"/>
          <p:nvPr/>
        </p:nvSpPr>
        <p:spPr>
          <a:xfrm>
            <a:off x="712014" y="5865114"/>
            <a:ext cx="1418590" cy="345440"/>
          </a:xfrm>
          <a:prstGeom prst="rect">
            <a:avLst/>
          </a:prstGeom>
        </p:spPr>
        <p:txBody>
          <a:bodyPr vert="horz" wrap="square" lIns="0" tIns="12700" rIns="0" bIns="0" rtlCol="0">
            <a:spAutoFit/>
          </a:bodyPr>
          <a:lstStyle/>
          <a:p>
            <a:pPr marL="12700">
              <a:lnSpc>
                <a:spcPct val="100000"/>
              </a:lnSpc>
              <a:spcBef>
                <a:spcPts val="100"/>
              </a:spcBef>
            </a:pPr>
            <a:r>
              <a:rPr lang="es-ES" sz="2100" b="1" spc="-5" dirty="0">
                <a:latin typeface="Times New Roman"/>
                <a:cs typeface="Times New Roman"/>
              </a:rPr>
              <a:t>Asignatura</a:t>
            </a:r>
            <a:r>
              <a:rPr sz="2100" b="1" spc="-5" dirty="0">
                <a:latin typeface="Times New Roman"/>
                <a:cs typeface="Times New Roman"/>
              </a:rPr>
              <a:t>:</a:t>
            </a:r>
            <a:endParaRPr sz="2100" dirty="0">
              <a:latin typeface="Times New Roman"/>
              <a:cs typeface="Times New Roman"/>
            </a:endParaRPr>
          </a:p>
        </p:txBody>
      </p:sp>
      <p:sp>
        <p:nvSpPr>
          <p:cNvPr id="21" name="object 9">
            <a:extLst>
              <a:ext uri="{FF2B5EF4-FFF2-40B4-BE49-F238E27FC236}">
                <a16:creationId xmlns:a16="http://schemas.microsoft.com/office/drawing/2014/main" id="{20A8B016-C737-4B8E-95AC-E6CA0EF4EA8D}"/>
              </a:ext>
            </a:extLst>
          </p:cNvPr>
          <p:cNvSpPr txBox="1"/>
          <p:nvPr/>
        </p:nvSpPr>
        <p:spPr>
          <a:xfrm>
            <a:off x="2304387" y="5902250"/>
            <a:ext cx="4127379" cy="320601"/>
          </a:xfrm>
          <a:prstGeom prst="rect">
            <a:avLst/>
          </a:prstGeom>
        </p:spPr>
        <p:txBody>
          <a:bodyPr vert="horz" wrap="square" lIns="0" tIns="12700" rIns="0" bIns="0" rtlCol="0">
            <a:spAutoFit/>
          </a:bodyPr>
          <a:lstStyle/>
          <a:p>
            <a:pPr marL="12700">
              <a:lnSpc>
                <a:spcPct val="100000"/>
              </a:lnSpc>
              <a:spcBef>
                <a:spcPts val="100"/>
              </a:spcBef>
            </a:pPr>
            <a:r>
              <a:rPr lang="es-ES" sz="2000" spc="-45" dirty="0">
                <a:latin typeface="Times New Roman"/>
                <a:cs typeface="Times New Roman"/>
              </a:rPr>
              <a:t>Producción y Tecnología de Semillas</a:t>
            </a:r>
            <a:endParaRPr sz="2000" dirty="0">
              <a:latin typeface="Times New Roman"/>
              <a:cs typeface="Times New Roman"/>
            </a:endParaRPr>
          </a:p>
        </p:txBody>
      </p:sp>
      <p:sp>
        <p:nvSpPr>
          <p:cNvPr id="5" name="Rectángulo 4">
            <a:extLst>
              <a:ext uri="{FF2B5EF4-FFF2-40B4-BE49-F238E27FC236}">
                <a16:creationId xmlns:a16="http://schemas.microsoft.com/office/drawing/2014/main" id="{A93C56BC-F80E-308D-3613-128CB2478584}"/>
              </a:ext>
            </a:extLst>
          </p:cNvPr>
          <p:cNvSpPr/>
          <p:nvPr/>
        </p:nvSpPr>
        <p:spPr>
          <a:xfrm>
            <a:off x="0" y="6330302"/>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22" name="CuadroTexto 10">
            <a:extLst>
              <a:ext uri="{FF2B5EF4-FFF2-40B4-BE49-F238E27FC236}">
                <a16:creationId xmlns:a16="http://schemas.microsoft.com/office/drawing/2014/main" id="{0F6DEDC9-1A5A-4070-A579-274830CDF9E0}"/>
              </a:ext>
            </a:extLst>
          </p:cNvPr>
          <p:cNvSpPr txBox="1"/>
          <p:nvPr/>
        </p:nvSpPr>
        <p:spPr>
          <a:xfrm>
            <a:off x="11764023" y="629813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a:t>
            </a:r>
            <a:endParaRPr lang="es-PE"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786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10</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C33DC58A-FD14-92D0-BBCE-7994BBF1B87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4.7. Diseño experimental</a:t>
            </a:r>
          </a:p>
        </p:txBody>
      </p:sp>
      <p:sp>
        <p:nvSpPr>
          <p:cNvPr id="16" name="CuadroTexto 15">
            <a:extLst>
              <a:ext uri="{FF2B5EF4-FFF2-40B4-BE49-F238E27FC236}">
                <a16:creationId xmlns:a16="http://schemas.microsoft.com/office/drawing/2014/main" id="{EB48D63A-6255-0801-A958-3E4271F7F443}"/>
              </a:ext>
            </a:extLst>
          </p:cNvPr>
          <p:cNvSpPr txBox="1"/>
          <p:nvPr/>
        </p:nvSpPr>
        <p:spPr>
          <a:xfrm>
            <a:off x="458879" y="1257286"/>
            <a:ext cx="11190175" cy="1200329"/>
          </a:xfrm>
          <a:prstGeom prst="rect">
            <a:avLst/>
          </a:prstGeom>
          <a:noFill/>
        </p:spPr>
        <p:txBody>
          <a:bodyPr wrap="square">
            <a:spAutoFit/>
          </a:bodyPr>
          <a:lstStyle/>
          <a:p>
            <a:pPr algn="just"/>
            <a:r>
              <a:rPr lang="es-PE" sz="1800" b="0" i="0" u="none" strike="noStrike" dirty="0">
                <a:solidFill>
                  <a:srgbClr val="000000"/>
                </a:solidFill>
                <a:effectLst/>
                <a:latin typeface="Times New Roman" panose="02020603050405020304" pitchFamily="18" charset="0"/>
              </a:rPr>
              <a:t>Para este estudio se empleó un Diseño en Bloques Completos al Azar con arreglo factorial (DBCA factorial), considerando dos factores: la variedad de lechuga (morada y criolla) y cuatro concentraciones de infusión de canela (incluyendo el control con agua), lo que genera 8 tratamientos combinados. Con 3 repeticiones por tratamiento, se obtendrá un total de 24 unidades experimentales.</a:t>
            </a:r>
            <a:endParaRPr lang="es-ES" dirty="0">
              <a:latin typeface="Times New Roman" panose="02020603050405020304" pitchFamily="18" charset="0"/>
              <a:cs typeface="Times New Roman" panose="02020603050405020304" pitchFamily="18" charset="0"/>
            </a:endParaRPr>
          </a:p>
        </p:txBody>
      </p:sp>
      <p:sp>
        <p:nvSpPr>
          <p:cNvPr id="56" name="CuadroTexto 55">
            <a:extLst>
              <a:ext uri="{FF2B5EF4-FFF2-40B4-BE49-F238E27FC236}">
                <a16:creationId xmlns:a16="http://schemas.microsoft.com/office/drawing/2014/main" id="{E2CDCC4D-EE0B-4C66-BBC0-6DBC7734BA65}"/>
              </a:ext>
            </a:extLst>
          </p:cNvPr>
          <p:cNvSpPr txBox="1"/>
          <p:nvPr/>
        </p:nvSpPr>
        <p:spPr>
          <a:xfrm>
            <a:off x="458879" y="2995566"/>
            <a:ext cx="4887431" cy="523220"/>
          </a:xfrm>
          <a:prstGeom prst="rect">
            <a:avLst/>
          </a:prstGeom>
          <a:noFill/>
        </p:spPr>
        <p:txBody>
          <a:bodyPr wrap="square">
            <a:spAutoFit/>
          </a:bodyPr>
          <a:lstStyle/>
          <a:p>
            <a:pPr algn="just"/>
            <a:r>
              <a:rPr lang="es-PE" sz="1400" b="1" dirty="0">
                <a:latin typeface="Times New Roman" panose="02020603050405020304" pitchFamily="18" charset="0"/>
                <a:cs typeface="Times New Roman" panose="02020603050405020304" pitchFamily="18" charset="0"/>
              </a:rPr>
              <a:t>Tabla 1: </a:t>
            </a:r>
            <a:r>
              <a:rPr lang="es-PE" sz="1400" dirty="0">
                <a:latin typeface="Times New Roman" panose="02020603050405020304" pitchFamily="18" charset="0"/>
                <a:cs typeface="Times New Roman" panose="02020603050405020304" pitchFamily="18" charset="0"/>
              </a:rPr>
              <a:t>Distribución de tratamientos por concentración de canela (g/100 ml) y variedad</a:t>
            </a:r>
          </a:p>
        </p:txBody>
      </p:sp>
      <p:sp>
        <p:nvSpPr>
          <p:cNvPr id="2" name="CuadroTexto 1">
            <a:extLst>
              <a:ext uri="{FF2B5EF4-FFF2-40B4-BE49-F238E27FC236}">
                <a16:creationId xmlns:a16="http://schemas.microsoft.com/office/drawing/2014/main" id="{E6F09BFD-29C2-99D5-AA47-4839C55309E7}"/>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ADDF02DA-0709-17EB-3A20-1DB40DFD3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 y="3698786"/>
            <a:ext cx="4848068" cy="24459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64C912E-8F7B-504D-1264-E3436AE1E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192" y="2231882"/>
            <a:ext cx="5399862" cy="232968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44D48690-B705-F279-876C-6F353C5257FD}"/>
              </a:ext>
            </a:extLst>
          </p:cNvPr>
          <p:cNvSpPr txBox="1"/>
          <p:nvPr/>
        </p:nvSpPr>
        <p:spPr>
          <a:xfrm>
            <a:off x="6214542" y="4447518"/>
            <a:ext cx="6119036" cy="307777"/>
          </a:xfrm>
          <a:prstGeom prst="rect">
            <a:avLst/>
          </a:prstGeom>
          <a:noFill/>
        </p:spPr>
        <p:txBody>
          <a:bodyPr wrap="square">
            <a:spAutoFit/>
          </a:bodyPr>
          <a:lstStyle/>
          <a:p>
            <a:r>
              <a:rPr lang="es-PE" sz="1400" b="1" u="none" strike="noStrike" dirty="0">
                <a:effectLst/>
                <a:latin typeface="Times New Roman" panose="02020603050405020304" pitchFamily="18" charset="0"/>
              </a:rPr>
              <a:t>Figura 7</a:t>
            </a:r>
            <a:r>
              <a:rPr lang="es-PE" sz="1400" b="1" dirty="0">
                <a:latin typeface="Times New Roman" panose="02020603050405020304" pitchFamily="18" charset="0"/>
              </a:rPr>
              <a:t>: </a:t>
            </a:r>
            <a:r>
              <a:rPr lang="es-PE" sz="1400" b="0" i="1" u="none" strike="noStrike" dirty="0">
                <a:effectLst/>
                <a:latin typeface="Times New Roman" panose="02020603050405020304" pitchFamily="18" charset="0"/>
              </a:rPr>
              <a:t>Diseño experimental</a:t>
            </a:r>
            <a:endParaRPr lang="es-PE" sz="1400" dirty="0"/>
          </a:p>
        </p:txBody>
      </p:sp>
      <p:sp>
        <p:nvSpPr>
          <p:cNvPr id="12" name="CuadroTexto 11">
            <a:extLst>
              <a:ext uri="{FF2B5EF4-FFF2-40B4-BE49-F238E27FC236}">
                <a16:creationId xmlns:a16="http://schemas.microsoft.com/office/drawing/2014/main" id="{1D0A9E40-6799-2D61-BA07-7DDD12AEB55F}"/>
              </a:ext>
            </a:extLst>
          </p:cNvPr>
          <p:cNvSpPr txBox="1"/>
          <p:nvPr/>
        </p:nvSpPr>
        <p:spPr>
          <a:xfrm>
            <a:off x="6229511" y="4881089"/>
            <a:ext cx="5439224" cy="1477328"/>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Se aplicó un ANOVA factorial 4×2 y la prueba SNK para analizar los efectos de las concentraciones de canela y variedades de lechuga. Los resultados se representaron con gráficos de barras, incluyendo errores estándar y letras de significancia para GRP, MGT y SYN.</a:t>
            </a:r>
          </a:p>
        </p:txBody>
      </p:sp>
    </p:spTree>
    <p:extLst>
      <p:ext uri="{BB962C8B-B14F-4D97-AF65-F5344CB8AC3E}">
        <p14:creationId xmlns:p14="http://schemas.microsoft.com/office/powerpoint/2010/main" val="530131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11</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C33DC58A-FD14-92D0-BBCE-7994BBF1B87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4.8. </a:t>
            </a:r>
            <a:r>
              <a:rPr lang="es-PE" sz="1800" b="1" i="0" u="none" strike="noStrike" dirty="0">
                <a:solidFill>
                  <a:srgbClr val="000000"/>
                </a:solidFill>
                <a:effectLst/>
                <a:latin typeface="Times New Roman" panose="02020603050405020304" pitchFamily="18" charset="0"/>
              </a:rPr>
              <a:t>Condiciones de germinación y evaluación</a:t>
            </a:r>
            <a:endParaRPr lang="es-PE" b="1" dirty="0">
              <a:latin typeface="Times New Roman" panose="02020603050405020304" pitchFamily="18" charset="0"/>
              <a:cs typeface="Times New Roman" panose="02020603050405020304" pitchFamily="18" charset="0"/>
            </a:endParaRPr>
          </a:p>
        </p:txBody>
      </p:sp>
      <p:sp>
        <p:nvSpPr>
          <p:cNvPr id="16" name="CuadroTexto 15">
            <a:extLst>
              <a:ext uri="{FF2B5EF4-FFF2-40B4-BE49-F238E27FC236}">
                <a16:creationId xmlns:a16="http://schemas.microsoft.com/office/drawing/2014/main" id="{EB48D63A-6255-0801-A958-3E4271F7F443}"/>
              </a:ext>
            </a:extLst>
          </p:cNvPr>
          <p:cNvSpPr txBox="1"/>
          <p:nvPr/>
        </p:nvSpPr>
        <p:spPr>
          <a:xfrm>
            <a:off x="498241" y="1981787"/>
            <a:ext cx="6026510" cy="1477328"/>
          </a:xfrm>
          <a:prstGeom prst="rect">
            <a:avLst/>
          </a:prstGeom>
          <a:noFill/>
        </p:spPr>
        <p:txBody>
          <a:bodyPr wrap="square">
            <a:spAutoFit/>
          </a:bodyPr>
          <a:lstStyle/>
          <a:p>
            <a:pPr algn="just" rtl="0">
              <a:spcBef>
                <a:spcPts val="1200"/>
              </a:spcBef>
              <a:spcAft>
                <a:spcPts val="1200"/>
              </a:spcAft>
            </a:pPr>
            <a:r>
              <a:rPr lang="es-PE" sz="1800" b="0" i="0" u="none" strike="noStrike" dirty="0">
                <a:solidFill>
                  <a:srgbClr val="000000"/>
                </a:solidFill>
                <a:effectLst/>
                <a:latin typeface="Times New Roman" panose="02020603050405020304" pitchFamily="18" charset="0"/>
              </a:rPr>
              <a:t>Los tappers se almacenaron en condiciones ambientales dentro del área de trabajo del laboratorio. Durante un periodo de siete días, se monitoreó el proceso de germinación diariamente. Se aseguró la humaedad constante del sustrato (papel toalla) mediante la adición de agua destilada cuando fue necesario.</a:t>
            </a:r>
            <a:endParaRPr lang="es-PE" b="0" dirty="0">
              <a:effectLst/>
            </a:endParaRPr>
          </a:p>
        </p:txBody>
      </p:sp>
      <p:sp>
        <p:nvSpPr>
          <p:cNvPr id="2" name="CuadroTexto 1">
            <a:extLst>
              <a:ext uri="{FF2B5EF4-FFF2-40B4-BE49-F238E27FC236}">
                <a16:creationId xmlns:a16="http://schemas.microsoft.com/office/drawing/2014/main" id="{E6F09BFD-29C2-99D5-AA47-4839C55309E7}"/>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pic>
        <p:nvPicPr>
          <p:cNvPr id="3" name="Imagen 2">
            <a:extLst>
              <a:ext uri="{FF2B5EF4-FFF2-40B4-BE49-F238E27FC236}">
                <a16:creationId xmlns:a16="http://schemas.microsoft.com/office/drawing/2014/main" id="{CC525764-6D7F-C591-AA9B-B3038CAF4688}"/>
              </a:ext>
            </a:extLst>
          </p:cNvPr>
          <p:cNvPicPr>
            <a:picLocks noChangeAspect="1"/>
          </p:cNvPicPr>
          <p:nvPr/>
        </p:nvPicPr>
        <p:blipFill>
          <a:blip r:embed="rId3"/>
          <a:stretch>
            <a:fillRect/>
          </a:stretch>
        </p:blipFill>
        <p:spPr>
          <a:xfrm rot="5400000">
            <a:off x="7948953" y="935699"/>
            <a:ext cx="2393325" cy="3396042"/>
          </a:xfrm>
          <a:prstGeom prst="rect">
            <a:avLst/>
          </a:prstGeom>
        </p:spPr>
      </p:pic>
      <p:sp>
        <p:nvSpPr>
          <p:cNvPr id="9" name="CuadroTexto 8">
            <a:extLst>
              <a:ext uri="{FF2B5EF4-FFF2-40B4-BE49-F238E27FC236}">
                <a16:creationId xmlns:a16="http://schemas.microsoft.com/office/drawing/2014/main" id="{B063184E-0A48-1A9F-4219-EA64D207C260}"/>
              </a:ext>
            </a:extLst>
          </p:cNvPr>
          <p:cNvSpPr txBox="1"/>
          <p:nvPr/>
        </p:nvSpPr>
        <p:spPr>
          <a:xfrm>
            <a:off x="498241" y="3751771"/>
            <a:ext cx="6026511" cy="1754326"/>
          </a:xfrm>
          <a:prstGeom prst="rect">
            <a:avLst/>
          </a:prstGeom>
          <a:noFill/>
        </p:spPr>
        <p:txBody>
          <a:bodyPr wrap="square">
            <a:spAutoFit/>
          </a:bodyPr>
          <a:lstStyle/>
          <a:p>
            <a:pPr algn="just"/>
            <a:r>
              <a:rPr lang="es-PE" sz="1800" b="0" i="0" u="none" strike="noStrike" dirty="0">
                <a:solidFill>
                  <a:srgbClr val="000000"/>
                </a:solidFill>
                <a:effectLst/>
                <a:latin typeface="Times New Roman" panose="02020603050405020304" pitchFamily="18" charset="0"/>
              </a:rPr>
              <a:t>Se consideró como semilla germinada aquella que presentó la emergencia visible de la radícula. Los datos fueron registrados sistemáticamente en una hoja de cálculo de Google Sheets, para su posterior procesamiento estadístico con el paquete </a:t>
            </a:r>
            <a:r>
              <a:rPr lang="es-PE" sz="1800" b="0" i="0" u="none" strike="noStrike" dirty="0">
                <a:solidFill>
                  <a:srgbClr val="188038"/>
                </a:solidFill>
                <a:effectLst/>
                <a:latin typeface="Times New Roman" panose="02020603050405020304" pitchFamily="18" charset="0"/>
              </a:rPr>
              <a:t>GerminaR</a:t>
            </a:r>
            <a:r>
              <a:rPr lang="es-PE" sz="1800" b="0" i="0" u="none" strike="noStrike" dirty="0">
                <a:solidFill>
                  <a:srgbClr val="000000"/>
                </a:solidFill>
                <a:effectLst/>
                <a:latin typeface="Times New Roman" panose="02020603050405020304" pitchFamily="18" charset="0"/>
              </a:rPr>
              <a:t> (Lozano et al., 2019), especializado en el análisis de variables relacionadas con la germinación.</a:t>
            </a:r>
            <a:endParaRPr lang="es-ES" dirty="0">
              <a:latin typeface="Times New Roman" panose="02020603050405020304" pitchFamily="18" charset="0"/>
              <a:cs typeface="Times New Roman" panose="02020603050405020304" pitchFamily="18" charset="0"/>
            </a:endParaRPr>
          </a:p>
        </p:txBody>
      </p:sp>
      <p:pic>
        <p:nvPicPr>
          <p:cNvPr id="11" name="Imagen 10">
            <a:extLst>
              <a:ext uri="{FF2B5EF4-FFF2-40B4-BE49-F238E27FC236}">
                <a16:creationId xmlns:a16="http://schemas.microsoft.com/office/drawing/2014/main" id="{37C222A0-C3A2-19CD-CDFD-EB8BC6E99C87}"/>
              </a:ext>
            </a:extLst>
          </p:cNvPr>
          <p:cNvPicPr>
            <a:picLocks noChangeAspect="1"/>
          </p:cNvPicPr>
          <p:nvPr/>
        </p:nvPicPr>
        <p:blipFill>
          <a:blip r:embed="rId4"/>
          <a:stretch>
            <a:fillRect/>
          </a:stretch>
        </p:blipFill>
        <p:spPr>
          <a:xfrm>
            <a:off x="6602819" y="3432272"/>
            <a:ext cx="5085597" cy="2393324"/>
          </a:xfrm>
          <a:prstGeom prst="rect">
            <a:avLst/>
          </a:prstGeom>
        </p:spPr>
      </p:pic>
      <p:sp>
        <p:nvSpPr>
          <p:cNvPr id="14" name="CuadroTexto 13">
            <a:extLst>
              <a:ext uri="{FF2B5EF4-FFF2-40B4-BE49-F238E27FC236}">
                <a16:creationId xmlns:a16="http://schemas.microsoft.com/office/drawing/2014/main" id="{677E84D5-5CAE-7EC9-14C9-DE7FD4A9BF8D}"/>
              </a:ext>
            </a:extLst>
          </p:cNvPr>
          <p:cNvSpPr txBox="1"/>
          <p:nvPr/>
        </p:nvSpPr>
        <p:spPr>
          <a:xfrm>
            <a:off x="6563783" y="5874441"/>
            <a:ext cx="5163664" cy="800219"/>
          </a:xfrm>
          <a:prstGeom prst="rect">
            <a:avLst/>
          </a:prstGeom>
          <a:noFill/>
        </p:spPr>
        <p:txBody>
          <a:bodyPr wrap="square">
            <a:spAutoFit/>
          </a:bodyPr>
          <a:lstStyle/>
          <a:p>
            <a:pPr rtl="0">
              <a:spcBef>
                <a:spcPts val="1200"/>
              </a:spcBef>
              <a:spcAft>
                <a:spcPts val="1200"/>
              </a:spcAft>
            </a:pPr>
            <a:r>
              <a:rPr lang="es-PE" sz="1400" b="1" u="none" strike="noStrike" dirty="0">
                <a:effectLst/>
                <a:latin typeface="Times New Roman" panose="02020603050405020304" pitchFamily="18" charset="0"/>
              </a:rPr>
              <a:t>Figura 8: </a:t>
            </a:r>
            <a:r>
              <a:rPr lang="es-PE" sz="1400" i="1" dirty="0">
                <a:latin typeface="Times New Roman" panose="02020603050405020304" pitchFamily="18" charset="0"/>
              </a:rPr>
              <a:t>A</a:t>
            </a:r>
            <a:r>
              <a:rPr lang="es-PE" sz="1400" b="0" i="1" u="none" strike="noStrike" dirty="0">
                <a:effectLst/>
                <a:latin typeface="Times New Roman" panose="02020603050405020304" pitchFamily="18" charset="0"/>
              </a:rPr>
              <a:t>) Condiciones de evaluación. B) Hoja de cálculo de las evaluaciones por día</a:t>
            </a:r>
            <a:br>
              <a:rPr lang="es-PE" dirty="0"/>
            </a:br>
            <a:endParaRPr lang="es-PE" dirty="0"/>
          </a:p>
        </p:txBody>
      </p:sp>
      <p:sp>
        <p:nvSpPr>
          <p:cNvPr id="7" name="Rectángulo: esquinas redondeadas 6">
            <a:extLst>
              <a:ext uri="{FF2B5EF4-FFF2-40B4-BE49-F238E27FC236}">
                <a16:creationId xmlns:a16="http://schemas.microsoft.com/office/drawing/2014/main" id="{6CE751E5-6452-4C2B-B298-FA18BAF45B50}"/>
              </a:ext>
            </a:extLst>
          </p:cNvPr>
          <p:cNvSpPr/>
          <p:nvPr/>
        </p:nvSpPr>
        <p:spPr>
          <a:xfrm>
            <a:off x="7523794" y="1492873"/>
            <a:ext cx="296231" cy="1852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dirty="0">
                <a:solidFill>
                  <a:schemeClr val="tx1"/>
                </a:solidFill>
                <a:latin typeface="Times New Roman" panose="02020603050405020304" pitchFamily="18" charset="0"/>
                <a:cs typeface="Times New Roman" panose="02020603050405020304" pitchFamily="18" charset="0"/>
              </a:rPr>
              <a:t>A</a:t>
            </a:r>
          </a:p>
        </p:txBody>
      </p:sp>
      <p:sp>
        <p:nvSpPr>
          <p:cNvPr id="13" name="Rectángulo: esquinas redondeadas 12">
            <a:extLst>
              <a:ext uri="{FF2B5EF4-FFF2-40B4-BE49-F238E27FC236}">
                <a16:creationId xmlns:a16="http://schemas.microsoft.com/office/drawing/2014/main" id="{58E784DF-6D85-4826-84AC-F9F5F54111A7}"/>
              </a:ext>
            </a:extLst>
          </p:cNvPr>
          <p:cNvSpPr/>
          <p:nvPr/>
        </p:nvSpPr>
        <p:spPr>
          <a:xfrm>
            <a:off x="6781840" y="3574793"/>
            <a:ext cx="323809" cy="25559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2838851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12</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DCC0861-ACA1-D5D9-15F4-FC137A142972}"/>
              </a:ext>
            </a:extLst>
          </p:cNvPr>
          <p:cNvSpPr txBox="1"/>
          <p:nvPr/>
        </p:nvSpPr>
        <p:spPr>
          <a:xfrm>
            <a:off x="500912" y="2975356"/>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B8A2164A-7334-AA7D-DF6B-3BD7933B5843}"/>
              </a:ext>
            </a:extLst>
          </p:cNvPr>
          <p:cNvSpPr txBox="1"/>
          <p:nvPr/>
        </p:nvSpPr>
        <p:spPr>
          <a:xfrm>
            <a:off x="500911" y="3901447"/>
            <a:ext cx="11190175" cy="1754326"/>
          </a:xfrm>
          <a:prstGeom prst="rect">
            <a:avLst/>
          </a:prstGeom>
          <a:noFill/>
        </p:spPr>
        <p:txBody>
          <a:bodyPr wrap="square">
            <a:spAutoFit/>
          </a:bodyPr>
          <a:lstStyle/>
          <a:p>
            <a:pPr lvl="0" algn="just"/>
            <a:r>
              <a:rPr lang="es-PE" sz="1800" b="0" i="0" u="none" strike="noStrike" dirty="0">
                <a:solidFill>
                  <a:srgbClr val="000000"/>
                </a:solidFill>
                <a:effectLst/>
                <a:latin typeface="Times New Roman" panose="02020603050405020304" pitchFamily="18" charset="0"/>
              </a:rPr>
              <a:t>El presente experimento evaluó el efecto de diferentes concentraciones de infusión de canela sobre la germinación de semillas de lechuga de dos variedades (criolla y morada), con el objetivo de analizar su comportamiento germinativo a partir de tres índices clave: el porcentaje de germinación (GRP), el tiempo medio de germinación (MGT) y el índice de sincronización (SYN). Los datos fueron sometidos a un análisis de varianza factorial (ANOVA 4×2) y a pruebas de comparación de medias, considerando un nivel de significancia de </a:t>
            </a:r>
            <a:r>
              <a:rPr lang="el-GR" sz="1800" b="0" i="0" u="none" strike="noStrike" dirty="0">
                <a:solidFill>
                  <a:srgbClr val="000000"/>
                </a:solidFill>
                <a:effectLst/>
                <a:latin typeface="Times New Roman" panose="02020603050405020304" pitchFamily="18" charset="0"/>
              </a:rPr>
              <a:t>α = 0.05. </a:t>
            </a:r>
            <a:r>
              <a:rPr lang="es-PE" sz="1800" b="0" i="0" u="none" strike="noStrike" dirty="0">
                <a:solidFill>
                  <a:srgbClr val="000000"/>
                </a:solidFill>
                <a:effectLst/>
                <a:latin typeface="Times New Roman" panose="02020603050405020304" pitchFamily="18" charset="0"/>
              </a:rPr>
              <a:t>A continuación, se presentan los resultados obtenidos.</a:t>
            </a: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8" name="Picture 2">
            <a:extLst>
              <a:ext uri="{FF2B5EF4-FFF2-40B4-BE49-F238E27FC236}">
                <a16:creationId xmlns:a16="http://schemas.microsoft.com/office/drawing/2014/main" id="{897EE3DB-0878-2C11-63A3-C3F0B944E5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65"/>
          <a:stretch/>
        </p:blipFill>
        <p:spPr bwMode="auto">
          <a:xfrm>
            <a:off x="8559594" y="1"/>
            <a:ext cx="3628406" cy="2103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ál es la lechuga más fácil de cultivar y cómo sembrarla en tu jardín">
            <a:extLst>
              <a:ext uri="{FF2B5EF4-FFF2-40B4-BE49-F238E27FC236}">
                <a16:creationId xmlns:a16="http://schemas.microsoft.com/office/drawing/2014/main" id="{B7D6553A-3288-5B41-C528-20144F52E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394" y="0"/>
            <a:ext cx="3378200" cy="208752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eneficios y cultivo de la lechuga morada | Agroempresario.com">
            <a:extLst>
              <a:ext uri="{FF2B5EF4-FFF2-40B4-BE49-F238E27FC236}">
                <a16:creationId xmlns:a16="http://schemas.microsoft.com/office/drawing/2014/main" id="{9B1529E1-4942-AB63-66DB-1988DE60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0629" y="-2"/>
            <a:ext cx="3378200" cy="208752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odo sobre la canela, cómo usarla y sus beneficios - De Rechupete">
            <a:extLst>
              <a:ext uri="{FF2B5EF4-FFF2-40B4-BE49-F238E27FC236}">
                <a16:creationId xmlns:a16="http://schemas.microsoft.com/office/drawing/2014/main" id="{67C62F03-E5A7-921B-6AC8-189229DB94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04" t="14654" r="689" b="8365"/>
          <a:stretch/>
        </p:blipFill>
        <p:spPr bwMode="auto">
          <a:xfrm>
            <a:off x="0" y="-23636"/>
            <a:ext cx="2315687" cy="2103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168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13</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4C3B1651-1D99-DAC3-A303-3D65E887DAE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5.1. </a:t>
            </a:r>
            <a:r>
              <a:rPr lang="es-PE" b="1" dirty="0">
                <a:solidFill>
                  <a:srgbClr val="000000"/>
                </a:solidFill>
                <a:latin typeface="Times New Roman" panose="02020603050405020304" pitchFamily="18" charset="0"/>
                <a:cs typeface="Times New Roman" panose="02020603050405020304" pitchFamily="18" charset="0"/>
              </a:rPr>
              <a:t>P</a:t>
            </a:r>
            <a:r>
              <a:rPr lang="es-PE" sz="1800" b="1" i="0" u="none" strike="noStrike" dirty="0">
                <a:solidFill>
                  <a:srgbClr val="000000"/>
                </a:solidFill>
                <a:effectLst/>
                <a:latin typeface="Times New Roman" panose="02020603050405020304" pitchFamily="18" charset="0"/>
              </a:rPr>
              <a:t>orcentaje de germinación (GRP)</a:t>
            </a:r>
            <a:endParaRPr lang="es-PE" b="1"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525CBDB6-B8FC-AD24-3AA3-873EDFF0A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240" y="1471191"/>
            <a:ext cx="6777867" cy="423761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733DAFF-8FF3-B185-9683-B1C91B6ADE93}"/>
              </a:ext>
            </a:extLst>
          </p:cNvPr>
          <p:cNvSpPr txBox="1"/>
          <p:nvPr/>
        </p:nvSpPr>
        <p:spPr>
          <a:xfrm>
            <a:off x="413180" y="5783050"/>
            <a:ext cx="6862927" cy="523220"/>
          </a:xfrm>
          <a:prstGeom prst="rect">
            <a:avLst/>
          </a:prstGeom>
          <a:noFill/>
        </p:spPr>
        <p:txBody>
          <a:bodyPr wrap="square">
            <a:spAutoFit/>
          </a:bodyPr>
          <a:lstStyle/>
          <a:p>
            <a:pPr algn="just"/>
            <a:r>
              <a:rPr lang="es-PE" sz="1400" b="1" u="none" strike="noStrike" dirty="0">
                <a:solidFill>
                  <a:srgbClr val="000000"/>
                </a:solidFill>
                <a:effectLst/>
                <a:latin typeface="Times New Roman" panose="02020603050405020304" pitchFamily="18" charset="0"/>
              </a:rPr>
              <a:t>Figura </a:t>
            </a:r>
            <a:r>
              <a:rPr lang="es-PE" sz="1400" b="1" dirty="0">
                <a:solidFill>
                  <a:srgbClr val="000000"/>
                </a:solidFill>
                <a:latin typeface="Times New Roman" panose="02020603050405020304" pitchFamily="18" charset="0"/>
              </a:rPr>
              <a:t>9</a:t>
            </a:r>
            <a:r>
              <a:rPr lang="es-PE" sz="1400" b="1" u="none" strike="noStrike" dirty="0">
                <a:solidFill>
                  <a:srgbClr val="000000"/>
                </a:solidFill>
                <a:effectLst/>
                <a:latin typeface="Times New Roman" panose="02020603050405020304" pitchFamily="18" charset="0"/>
              </a:rPr>
              <a:t>: </a:t>
            </a:r>
            <a:r>
              <a:rPr lang="es-PE" sz="1400" b="0" i="1" u="none" strike="noStrike" dirty="0">
                <a:solidFill>
                  <a:srgbClr val="000000"/>
                </a:solidFill>
                <a:effectLst/>
                <a:latin typeface="Times New Roman" panose="02020603050405020304" pitchFamily="18" charset="0"/>
              </a:rPr>
              <a:t>Porcentaje de germinación de semillas de canela (criolla y morada) frente a diferentes dosis de infusión de canela.</a:t>
            </a:r>
            <a:endParaRPr lang="es-PE" sz="1400" i="1" dirty="0"/>
          </a:p>
        </p:txBody>
      </p:sp>
      <p:sp>
        <p:nvSpPr>
          <p:cNvPr id="9" name="CuadroTexto 8">
            <a:extLst>
              <a:ext uri="{FF2B5EF4-FFF2-40B4-BE49-F238E27FC236}">
                <a16:creationId xmlns:a16="http://schemas.microsoft.com/office/drawing/2014/main" id="{D00E8294-9B61-4CEF-4280-D5B422C9D904}"/>
              </a:ext>
            </a:extLst>
          </p:cNvPr>
          <p:cNvSpPr txBox="1"/>
          <p:nvPr/>
        </p:nvSpPr>
        <p:spPr>
          <a:xfrm>
            <a:off x="7775943" y="2117746"/>
            <a:ext cx="3912473" cy="3139321"/>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La variedad criolla mostró menor porcentaje de germinación con las dosis de 0.5 y 15 g/100 mL de canela, mientras que el control y 10 g/100 mL fueron los más efectivos. En cambio, la variedad morada mantuvo una germinación cercana al 100 % en todos los tratamientos, evidenciando mayor tolerancia a la infusión de canela. La dosis de 10 g/100 mL fue segura para ambas variedades.</a:t>
            </a:r>
          </a:p>
        </p:txBody>
      </p:sp>
      <p:sp>
        <p:nvSpPr>
          <p:cNvPr id="10" name="Rectángulo 9">
            <a:extLst>
              <a:ext uri="{FF2B5EF4-FFF2-40B4-BE49-F238E27FC236}">
                <a16:creationId xmlns:a16="http://schemas.microsoft.com/office/drawing/2014/main" id="{B3AE05AB-7570-4BD8-BECB-8D2857E14E49}"/>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5679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14</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4C3B1651-1D99-DAC3-A303-3D65E887DAE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5.2. </a:t>
            </a:r>
            <a:r>
              <a:rPr lang="es-PE" sz="1800" b="1" i="0" u="none" strike="noStrike" dirty="0">
                <a:effectLst/>
                <a:latin typeface="Times New Roman" panose="02020603050405020304" pitchFamily="18" charset="0"/>
              </a:rPr>
              <a:t>Tiempo medio de germinación (mgt)</a:t>
            </a:r>
            <a:endParaRPr lang="es-PE" b="1" dirty="0">
              <a:latin typeface="Times New Roman" panose="02020603050405020304" pitchFamily="18" charset="0"/>
              <a:cs typeface="Times New Roman" panose="02020603050405020304" pitchFamily="18" charset="0"/>
            </a:endParaRPr>
          </a:p>
        </p:txBody>
      </p:sp>
      <p:pic>
        <p:nvPicPr>
          <p:cNvPr id="8196" name="Picture 4">
            <a:extLst>
              <a:ext uri="{FF2B5EF4-FFF2-40B4-BE49-F238E27FC236}">
                <a16:creationId xmlns:a16="http://schemas.microsoft.com/office/drawing/2014/main" id="{AA439235-9AFB-B36A-B294-42AB752CE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039" y="1524331"/>
            <a:ext cx="6729376" cy="420729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0B62E3DC-F06A-ECEC-E8AC-33B9BF5C6300}"/>
              </a:ext>
            </a:extLst>
          </p:cNvPr>
          <p:cNvSpPr txBox="1"/>
          <p:nvPr/>
        </p:nvSpPr>
        <p:spPr>
          <a:xfrm>
            <a:off x="4959039" y="5731624"/>
            <a:ext cx="6729375" cy="523220"/>
          </a:xfrm>
          <a:prstGeom prst="rect">
            <a:avLst/>
          </a:prstGeom>
          <a:noFill/>
        </p:spPr>
        <p:txBody>
          <a:bodyPr wrap="square">
            <a:spAutoFit/>
          </a:bodyPr>
          <a:lstStyle/>
          <a:p>
            <a:pPr algn="just"/>
            <a:r>
              <a:rPr lang="es-PE" sz="1400" b="1" u="none" strike="noStrike" dirty="0">
                <a:effectLst/>
                <a:latin typeface="Times New Roman" panose="02020603050405020304" pitchFamily="18" charset="0"/>
              </a:rPr>
              <a:t>Figura 10: </a:t>
            </a:r>
            <a:r>
              <a:rPr lang="es-PE" sz="1400" i="1" u="none" strike="noStrike" dirty="0">
                <a:effectLst/>
                <a:latin typeface="Times New Roman" panose="02020603050405020304" pitchFamily="18" charset="0"/>
              </a:rPr>
              <a:t>Tiempo medio de germinación de semillas de canela (criolla y morada) frente a diferentes dosis de infusión de canela.</a:t>
            </a:r>
            <a:endParaRPr lang="es-PE" sz="1400" i="1" dirty="0"/>
          </a:p>
        </p:txBody>
      </p:sp>
      <p:sp>
        <p:nvSpPr>
          <p:cNvPr id="10" name="CuadroTexto 9">
            <a:extLst>
              <a:ext uri="{FF2B5EF4-FFF2-40B4-BE49-F238E27FC236}">
                <a16:creationId xmlns:a16="http://schemas.microsoft.com/office/drawing/2014/main" id="{8A17FC87-12A4-332A-9BAA-C5335028CFEB}"/>
              </a:ext>
            </a:extLst>
          </p:cNvPr>
          <p:cNvSpPr txBox="1"/>
          <p:nvPr/>
        </p:nvSpPr>
        <p:spPr>
          <a:xfrm>
            <a:off x="498241" y="2180291"/>
            <a:ext cx="3946168" cy="3139321"/>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El tiempo medio de germinación (MGT) aumentó significativamente en la variedad criolla con todas las dosis de canela, siendo el control (C0) el tratamiento con germinación más rápida. En cambio, la variedad morada no presentó cambios significativos entre tratamientos, manteniendo tiempos de germinación estables (~2 días), lo que evidencia su mayor tolerancia a la infusión de canela</a:t>
            </a:r>
            <a:r>
              <a:rPr lang="es-PE" dirty="0"/>
              <a:t>.</a:t>
            </a:r>
          </a:p>
        </p:txBody>
      </p:sp>
      <p:sp>
        <p:nvSpPr>
          <p:cNvPr id="11" name="Rectángulo 10">
            <a:extLst>
              <a:ext uri="{FF2B5EF4-FFF2-40B4-BE49-F238E27FC236}">
                <a16:creationId xmlns:a16="http://schemas.microsoft.com/office/drawing/2014/main" id="{F7A14EEE-3410-4A83-A12B-AD198C3E4E5D}"/>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612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15</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4C3B1651-1D99-DAC3-A303-3D65E887DAE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5.3. </a:t>
            </a:r>
            <a:r>
              <a:rPr lang="es-PE" sz="1800" b="1" i="0" u="none" strike="noStrike" dirty="0">
                <a:effectLst/>
                <a:latin typeface="Times New Roman" panose="02020603050405020304" pitchFamily="18" charset="0"/>
              </a:rPr>
              <a:t>Índice de sincronización (syn)</a:t>
            </a:r>
            <a:endParaRPr lang="es-PE" b="1"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0D9C9B92-D282-42E0-950D-78FD19945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241" y="1766634"/>
            <a:ext cx="6342764" cy="397391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AD581F5-785E-0D8F-FCD2-125294A4BB03}"/>
              </a:ext>
            </a:extLst>
          </p:cNvPr>
          <p:cNvSpPr txBox="1"/>
          <p:nvPr/>
        </p:nvSpPr>
        <p:spPr>
          <a:xfrm>
            <a:off x="498241" y="5775829"/>
            <a:ext cx="6124352" cy="307777"/>
          </a:xfrm>
          <a:prstGeom prst="rect">
            <a:avLst/>
          </a:prstGeom>
          <a:noFill/>
        </p:spPr>
        <p:txBody>
          <a:bodyPr wrap="square">
            <a:spAutoFit/>
          </a:bodyPr>
          <a:lstStyle/>
          <a:p>
            <a:r>
              <a:rPr lang="es-PE" sz="1400" b="1" u="none" strike="noStrike" dirty="0">
                <a:effectLst/>
                <a:latin typeface="Times New Roman" panose="02020603050405020304" pitchFamily="18" charset="0"/>
              </a:rPr>
              <a:t>Figura 11: </a:t>
            </a:r>
            <a:r>
              <a:rPr lang="es-PE" sz="1400" i="1" u="none" strike="noStrike" dirty="0">
                <a:effectLst/>
                <a:latin typeface="Times New Roman" panose="02020603050405020304" pitchFamily="18" charset="0"/>
              </a:rPr>
              <a:t>Índice de sincronización (syn)</a:t>
            </a:r>
            <a:endParaRPr lang="es-PE" sz="1400" i="1" dirty="0"/>
          </a:p>
        </p:txBody>
      </p:sp>
      <p:sp>
        <p:nvSpPr>
          <p:cNvPr id="13" name="CuadroTexto 12">
            <a:extLst>
              <a:ext uri="{FF2B5EF4-FFF2-40B4-BE49-F238E27FC236}">
                <a16:creationId xmlns:a16="http://schemas.microsoft.com/office/drawing/2014/main" id="{E0AA95F2-5213-B754-A694-8ABF4C9F25FF}"/>
              </a:ext>
            </a:extLst>
          </p:cNvPr>
          <p:cNvSpPr txBox="1"/>
          <p:nvPr/>
        </p:nvSpPr>
        <p:spPr>
          <a:xfrm>
            <a:off x="7373091" y="2460928"/>
            <a:ext cx="4315325" cy="2585323"/>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El índice de sincronización (SYN) disminuyó significativamente en la variedad criolla con todas las dosis de canela, indicando una germinación menos uniforme. En contraste, la variedad morada mantuvo valores altos y estables (0.85–1.0) en todos los tratamientos, demostrando alta tolerancia y sincronización constante a pesar de las concentraciones aplicadas.</a:t>
            </a:r>
          </a:p>
        </p:txBody>
      </p:sp>
      <p:sp>
        <p:nvSpPr>
          <p:cNvPr id="11" name="Rectángulo 10">
            <a:extLst>
              <a:ext uri="{FF2B5EF4-FFF2-40B4-BE49-F238E27FC236}">
                <a16:creationId xmlns:a16="http://schemas.microsoft.com/office/drawing/2014/main" id="{0F11F026-747F-494C-A621-34DE8A210954}"/>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879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16</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4C3B1651-1D99-DAC3-A303-3D65E887DAE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5.4. </a:t>
            </a:r>
            <a:r>
              <a:rPr lang="es-PE" sz="1800" b="1" i="0" u="none" strike="noStrike" dirty="0">
                <a:effectLst/>
                <a:latin typeface="Times New Roman" panose="02020603050405020304" pitchFamily="18" charset="0"/>
              </a:rPr>
              <a:t>Interacción entre variedad y dosis de infusión de canela en la germinación de semillas de lechuga</a:t>
            </a:r>
            <a:endParaRPr lang="es-PE" b="1" dirty="0">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1CD758B9-5A42-3E12-C46B-54A529034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473" y="1584251"/>
            <a:ext cx="7034943" cy="412543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D055991-83FF-3A15-84CD-C73F016FD357}"/>
              </a:ext>
            </a:extLst>
          </p:cNvPr>
          <p:cNvSpPr txBox="1"/>
          <p:nvPr/>
        </p:nvSpPr>
        <p:spPr>
          <a:xfrm>
            <a:off x="4653472" y="5770696"/>
            <a:ext cx="7133332" cy="307777"/>
          </a:xfrm>
          <a:prstGeom prst="rect">
            <a:avLst/>
          </a:prstGeom>
          <a:noFill/>
        </p:spPr>
        <p:txBody>
          <a:bodyPr wrap="square">
            <a:spAutoFit/>
          </a:bodyPr>
          <a:lstStyle/>
          <a:p>
            <a:r>
              <a:rPr lang="es-PE" sz="1400" b="1" u="none" strike="noStrike" dirty="0">
                <a:effectLst/>
                <a:latin typeface="Times New Roman" panose="02020603050405020304" pitchFamily="18" charset="0"/>
              </a:rPr>
              <a:t>Figura 12: </a:t>
            </a:r>
            <a:r>
              <a:rPr lang="es-PE" sz="1400" i="1" u="none" strike="noStrike" dirty="0">
                <a:effectLst/>
                <a:latin typeface="Times New Roman" panose="02020603050405020304" pitchFamily="18" charset="0"/>
              </a:rPr>
              <a:t>Comparación de diferentes dosis de canela en diferentes variedades de lechuga.</a:t>
            </a:r>
            <a:endParaRPr lang="es-PE" sz="1400" i="1" dirty="0"/>
          </a:p>
        </p:txBody>
      </p:sp>
      <p:sp>
        <p:nvSpPr>
          <p:cNvPr id="9" name="CuadroTexto 8">
            <a:extLst>
              <a:ext uri="{FF2B5EF4-FFF2-40B4-BE49-F238E27FC236}">
                <a16:creationId xmlns:a16="http://schemas.microsoft.com/office/drawing/2014/main" id="{6A3CAA92-50AC-B3D9-EFE2-B2E3DD6A2549}"/>
              </a:ext>
            </a:extLst>
          </p:cNvPr>
          <p:cNvSpPr txBox="1"/>
          <p:nvPr/>
        </p:nvSpPr>
        <p:spPr>
          <a:xfrm>
            <a:off x="498241" y="2302327"/>
            <a:ext cx="3829210" cy="2862322"/>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La variedad morada mostró mejor comportamiento germinativo en todos los tratamientos, con alta germinación (~100 %), menor tiempo medio (2–2.5 días) y alta sincronización. En cambio, la variedad criolla fue más sensible, presentando menor germinación, mayor tiempo medio (hasta 4.5 días) y baja sincronización, especialmente con dosis altas de canela.</a:t>
            </a:r>
          </a:p>
        </p:txBody>
      </p:sp>
      <p:sp>
        <p:nvSpPr>
          <p:cNvPr id="10" name="Rectángulo 9">
            <a:extLst>
              <a:ext uri="{FF2B5EF4-FFF2-40B4-BE49-F238E27FC236}">
                <a16:creationId xmlns:a16="http://schemas.microsoft.com/office/drawing/2014/main" id="{AF66DAA2-D711-4FA5-B8C9-45BA37190833}"/>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4288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17</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556431EA-7386-82A9-6EDE-CFCCDAADC2B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5.5. </a:t>
            </a:r>
            <a:r>
              <a:rPr lang="es-PE" sz="1800" b="1" i="0" u="none" strike="noStrike" dirty="0">
                <a:solidFill>
                  <a:srgbClr val="343A40"/>
                </a:solidFill>
                <a:effectLst/>
                <a:latin typeface="Times New Roman" panose="02020603050405020304" pitchFamily="18" charset="0"/>
              </a:rPr>
              <a:t>Discusión</a:t>
            </a:r>
            <a:endParaRPr lang="es-PE" b="1"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2FD67B7-927E-AE68-D190-BFECEDE5FBBF}"/>
              </a:ext>
            </a:extLst>
          </p:cNvPr>
          <p:cNvSpPr txBox="1"/>
          <p:nvPr/>
        </p:nvSpPr>
        <p:spPr>
          <a:xfrm>
            <a:off x="4328609" y="1568225"/>
            <a:ext cx="7348329" cy="4524315"/>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La infusión de canela afecta la germinación de lechuga de forma dependiente de la dosis. Las concentraciones altas (10 y 15 g/100 mL) disminuyen el porcentaje y la sincronización de germinación, aunque no alteran significativamente el tiempo medio de germinación, lo que indica que la canela afecta la cantidad y uniformidad de semillas germinadas, pero no el inicio del proceso.</a:t>
            </a:r>
          </a:p>
          <a:p>
            <a:pPr algn="just"/>
            <a:endParaRPr lang="es-PE" dirty="0">
              <a:latin typeface="Times New Roman" panose="02020603050405020304" pitchFamily="18" charset="0"/>
              <a:cs typeface="Times New Roman" panose="02020603050405020304" pitchFamily="18" charset="0"/>
            </a:endParaRPr>
          </a:p>
          <a:p>
            <a:pPr algn="just"/>
            <a:r>
              <a:rPr lang="es-PE" dirty="0">
                <a:latin typeface="Times New Roman" panose="02020603050405020304" pitchFamily="18" charset="0"/>
                <a:cs typeface="Times New Roman" panose="02020603050405020304" pitchFamily="18" charset="0"/>
              </a:rPr>
              <a:t>Estos resultados coinciden con estudios previos, como el de Carmello y Cardoso (2018), quienes señalaron que extractos acuosos de canela pueden reducir la velocidad de germinación sin afectar su inicio. Asimismo, investigaciones como la de Kowalska et al. (2021) evidencian el potencial fitotóxico del aceite de canela, atribuido a compuestos fenólicos y aldehídicos como el cinamaldehído, capaces de interferir con procesos fisiológicos esenciales. Esto sugiere que, si bien la canela posee propiedades antimicrobianas, su aplicación en altas dosis puede afectar negativamente la germinación, especialmente en variedades más sensibles como la criolla.</a:t>
            </a:r>
          </a:p>
        </p:txBody>
      </p:sp>
      <p:pic>
        <p:nvPicPr>
          <p:cNvPr id="11" name="Imagen 10">
            <a:extLst>
              <a:ext uri="{FF2B5EF4-FFF2-40B4-BE49-F238E27FC236}">
                <a16:creationId xmlns:a16="http://schemas.microsoft.com/office/drawing/2014/main" id="{BA2D1193-2BBD-6561-E41F-655305149CE8}"/>
              </a:ext>
            </a:extLst>
          </p:cNvPr>
          <p:cNvPicPr>
            <a:picLocks noChangeAspect="1"/>
          </p:cNvPicPr>
          <p:nvPr/>
        </p:nvPicPr>
        <p:blipFill>
          <a:blip r:embed="rId4"/>
          <a:stretch>
            <a:fillRect/>
          </a:stretch>
        </p:blipFill>
        <p:spPr>
          <a:xfrm>
            <a:off x="453886" y="1354864"/>
            <a:ext cx="3886200" cy="2534232"/>
          </a:xfrm>
          <a:prstGeom prst="rect">
            <a:avLst/>
          </a:prstGeom>
        </p:spPr>
      </p:pic>
      <p:pic>
        <p:nvPicPr>
          <p:cNvPr id="13" name="Imagen 12">
            <a:extLst>
              <a:ext uri="{FF2B5EF4-FFF2-40B4-BE49-F238E27FC236}">
                <a16:creationId xmlns:a16="http://schemas.microsoft.com/office/drawing/2014/main" id="{C334C796-A5D4-AD12-DCCB-D7E9BAB198B0}"/>
              </a:ext>
            </a:extLst>
          </p:cNvPr>
          <p:cNvPicPr>
            <a:picLocks noChangeAspect="1"/>
          </p:cNvPicPr>
          <p:nvPr/>
        </p:nvPicPr>
        <p:blipFill>
          <a:blip r:embed="rId5"/>
          <a:stretch>
            <a:fillRect/>
          </a:stretch>
        </p:blipFill>
        <p:spPr>
          <a:xfrm>
            <a:off x="498241" y="3987017"/>
            <a:ext cx="3690987" cy="2288834"/>
          </a:xfrm>
          <a:prstGeom prst="rect">
            <a:avLst/>
          </a:prstGeom>
        </p:spPr>
      </p:pic>
      <p:sp>
        <p:nvSpPr>
          <p:cNvPr id="10" name="Rectángulo 9">
            <a:extLst>
              <a:ext uri="{FF2B5EF4-FFF2-40B4-BE49-F238E27FC236}">
                <a16:creationId xmlns:a16="http://schemas.microsoft.com/office/drawing/2014/main" id="{B2E76082-CCF3-4C61-A693-5365C78C6920}"/>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8495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18</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6. Conclusiones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556431EA-7386-82A9-6EDE-CFCCDAADC2B2}"/>
              </a:ext>
            </a:extLst>
          </p:cNvPr>
          <p:cNvSpPr txBox="1"/>
          <p:nvPr/>
        </p:nvSpPr>
        <p:spPr>
          <a:xfrm>
            <a:off x="498242" y="2999846"/>
            <a:ext cx="6923283"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5.1. </a:t>
            </a:r>
            <a:r>
              <a:rPr lang="es-PE" sz="1800" b="1" i="0" u="none" strike="noStrike" dirty="0">
                <a:effectLst/>
                <a:latin typeface="Times New Roman" panose="02020603050405020304" pitchFamily="18" charset="0"/>
              </a:rPr>
              <a:t>Objetivo específico 1</a:t>
            </a:r>
            <a:endParaRPr lang="es-PE" b="1" dirty="0">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641553E3-B1C8-1A00-0605-143542C1D0BC}"/>
              </a:ext>
            </a:extLst>
          </p:cNvPr>
          <p:cNvSpPr txBox="1"/>
          <p:nvPr/>
        </p:nvSpPr>
        <p:spPr>
          <a:xfrm>
            <a:off x="423813" y="1137922"/>
            <a:ext cx="6997712" cy="1477328"/>
          </a:xfrm>
          <a:prstGeom prst="rect">
            <a:avLst/>
          </a:prstGeom>
          <a:noFill/>
        </p:spPr>
        <p:txBody>
          <a:bodyPr wrap="square">
            <a:spAutoFit/>
          </a:bodyPr>
          <a:lstStyle/>
          <a:p>
            <a:pPr algn="just"/>
            <a:r>
              <a:rPr lang="es-PE" sz="1800" b="0" i="0" u="none" strike="noStrike" dirty="0">
                <a:solidFill>
                  <a:srgbClr val="000000"/>
                </a:solidFill>
                <a:effectLst/>
                <a:latin typeface="Times New Roman" panose="02020603050405020304" pitchFamily="18" charset="0"/>
              </a:rPr>
              <a:t>El presente estudio evaluó el efecto de diferentes concentraciones de infusión de canela sobre el comportamiento germinativo de semillas de dos variedades de lechuga, morada y criolla, a través de la medición de parámetros clave como el porcentaje de germinación, el tiempo medio de germinación (MGT) y el índice de sincronización (SYN).</a:t>
            </a:r>
            <a:endParaRPr lang="es-PE" dirty="0"/>
          </a:p>
        </p:txBody>
      </p:sp>
      <p:sp>
        <p:nvSpPr>
          <p:cNvPr id="10" name="CuadroTexto 9">
            <a:extLst>
              <a:ext uri="{FF2B5EF4-FFF2-40B4-BE49-F238E27FC236}">
                <a16:creationId xmlns:a16="http://schemas.microsoft.com/office/drawing/2014/main" id="{C2241599-611F-00D7-2260-8DD71AD65AFD}"/>
              </a:ext>
            </a:extLst>
          </p:cNvPr>
          <p:cNvSpPr txBox="1"/>
          <p:nvPr/>
        </p:nvSpPr>
        <p:spPr>
          <a:xfrm>
            <a:off x="423813" y="3613513"/>
            <a:ext cx="6997713" cy="2308324"/>
          </a:xfrm>
          <a:prstGeom prst="rect">
            <a:avLst/>
          </a:prstGeom>
          <a:noFill/>
        </p:spPr>
        <p:txBody>
          <a:bodyPr wrap="square">
            <a:spAutoFit/>
          </a:bodyPr>
          <a:lstStyle/>
          <a:p>
            <a:pPr algn="just"/>
            <a:r>
              <a:rPr lang="es-PE" sz="1800" b="0" i="0" u="none" strike="noStrike" dirty="0">
                <a:solidFill>
                  <a:srgbClr val="000000"/>
                </a:solidFill>
                <a:effectLst/>
                <a:latin typeface="Times New Roman" panose="02020603050405020304" pitchFamily="18" charset="0"/>
              </a:rPr>
              <a:t>Los resultados mostraron  que las dosis más altas de canela (C2 y C3) disminuyó el porcentaje de germinación y la sincronización de la germinación (SYN), lo que sugiere un efecto inhibidor de la canela sobre estos parámetros. Sin embargo, el tiempo medio de germinación (MGT) no se vio alterado de manera significativa, lo que sugiere que aunque la canela afecta la germinación, no necesariamente retarda en  el proceso de germinación , sino que afecta más la cantidad y uniformidad de las semillas que logran germinar.</a:t>
            </a:r>
            <a:endParaRPr lang="es-PE" dirty="0"/>
          </a:p>
        </p:txBody>
      </p:sp>
      <p:pic>
        <p:nvPicPr>
          <p:cNvPr id="8" name="Imagen 7">
            <a:extLst>
              <a:ext uri="{FF2B5EF4-FFF2-40B4-BE49-F238E27FC236}">
                <a16:creationId xmlns:a16="http://schemas.microsoft.com/office/drawing/2014/main" id="{1317EC8C-748E-479B-B39E-5DC043A616EB}"/>
              </a:ext>
            </a:extLst>
          </p:cNvPr>
          <p:cNvPicPr>
            <a:picLocks noChangeAspect="1"/>
          </p:cNvPicPr>
          <p:nvPr/>
        </p:nvPicPr>
        <p:blipFill>
          <a:blip r:embed="rId4"/>
          <a:stretch>
            <a:fillRect/>
          </a:stretch>
        </p:blipFill>
        <p:spPr>
          <a:xfrm>
            <a:off x="7641638" y="1342026"/>
            <a:ext cx="4046779" cy="3679604"/>
          </a:xfrm>
          <a:prstGeom prst="rect">
            <a:avLst/>
          </a:prstGeom>
        </p:spPr>
      </p:pic>
      <p:sp>
        <p:nvSpPr>
          <p:cNvPr id="9" name="Rectángulo 8">
            <a:extLst>
              <a:ext uri="{FF2B5EF4-FFF2-40B4-BE49-F238E27FC236}">
                <a16:creationId xmlns:a16="http://schemas.microsoft.com/office/drawing/2014/main" id="{1722E48F-85F0-4B6C-A319-4AC6AFD7FDD0}"/>
              </a:ext>
            </a:extLst>
          </p:cNvPr>
          <p:cNvSpPr/>
          <p:nvPr/>
        </p:nvSpPr>
        <p:spPr>
          <a:xfrm>
            <a:off x="7523934" y="5021630"/>
            <a:ext cx="4090055" cy="768415"/>
          </a:xfrm>
          <a:prstGeom prst="rect">
            <a:avLst/>
          </a:prstGeom>
        </p:spPr>
        <p:txBody>
          <a:bodyPr wrap="square">
            <a:spAutoFit/>
          </a:bodyPr>
          <a:lstStyle/>
          <a:p>
            <a:pPr algn="just">
              <a:lnSpc>
                <a:spcPct val="107000"/>
              </a:lnSpc>
              <a:spcAft>
                <a:spcPts val="800"/>
              </a:spcAft>
              <a:tabLst>
                <a:tab pos="952500" algn="l"/>
              </a:tabLst>
            </a:pPr>
            <a:r>
              <a:rPr lang="es-PE" sz="1400" b="1" dirty="0">
                <a:latin typeface="Times New Roman" panose="02020603050405020304" pitchFamily="18" charset="0"/>
                <a:ea typeface="Calibri" panose="020F0502020204030204" pitchFamily="34" charset="0"/>
                <a:cs typeface="Times New Roman" panose="02020603050405020304" pitchFamily="18" charset="0"/>
              </a:rPr>
              <a:t>Figura 13. </a:t>
            </a:r>
            <a:r>
              <a:rPr lang="es-PE" sz="1400" i="1" dirty="0">
                <a:latin typeface="Times New Roman" panose="02020603050405020304" pitchFamily="18" charset="0"/>
                <a:ea typeface="Calibri" panose="020F0502020204030204" pitchFamily="34" charset="0"/>
                <a:cs typeface="Times New Roman" panose="02020603050405020304" pitchFamily="18" charset="0"/>
              </a:rPr>
              <a:t>Resultados que mostró las semillas de lechuga var. criolla, frente a la infusión de canela con una concentración de 15 g./100mL de agua. </a:t>
            </a:r>
          </a:p>
        </p:txBody>
      </p:sp>
      <p:sp>
        <p:nvSpPr>
          <p:cNvPr id="11" name="Rectángulo 10">
            <a:extLst>
              <a:ext uri="{FF2B5EF4-FFF2-40B4-BE49-F238E27FC236}">
                <a16:creationId xmlns:a16="http://schemas.microsoft.com/office/drawing/2014/main" id="{0E6D2CE7-8F92-49DA-815A-14771C3D5017}"/>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1182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19</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6. Conclusiones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9C45CC06-6C8C-6B4B-ACE0-6AB0EC418CB3}"/>
              </a:ext>
            </a:extLst>
          </p:cNvPr>
          <p:cNvSpPr txBox="1"/>
          <p:nvPr/>
        </p:nvSpPr>
        <p:spPr>
          <a:xfrm>
            <a:off x="4731485" y="2198107"/>
            <a:ext cx="6956929"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5.2. </a:t>
            </a:r>
            <a:r>
              <a:rPr lang="es-PE" sz="1800" b="1" i="0" u="none" strike="noStrike" dirty="0">
                <a:effectLst/>
                <a:latin typeface="Times New Roman" panose="02020603050405020304" pitchFamily="18" charset="0"/>
              </a:rPr>
              <a:t>Objetivo específico 2</a:t>
            </a:r>
            <a:endParaRPr lang="es-PE" b="1"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DC00637D-C8B5-415D-4702-48659441CB5F}"/>
              </a:ext>
            </a:extLst>
          </p:cNvPr>
          <p:cNvSpPr txBox="1"/>
          <p:nvPr/>
        </p:nvSpPr>
        <p:spPr>
          <a:xfrm>
            <a:off x="4731484" y="2996557"/>
            <a:ext cx="6956929" cy="2031325"/>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La variedad criolla mostró mayor sensibilidad a las infusiones de canela, con cambios significativos en GRP, MGT y SYN, indicando una germinación más lenta y menos uniforme. En contraste, la variedad morada presentó una respuesta más estable sin diferencias marcadas. Estos resultados confirman el cumplimiento del segundo objetivo, al evidenciar diferencias fisiológicas entre ambas variedades frente a las distintas concentraciones aplicadas.</a:t>
            </a:r>
          </a:p>
        </p:txBody>
      </p:sp>
      <p:pic>
        <p:nvPicPr>
          <p:cNvPr id="5" name="Imagen 4">
            <a:extLst>
              <a:ext uri="{FF2B5EF4-FFF2-40B4-BE49-F238E27FC236}">
                <a16:creationId xmlns:a16="http://schemas.microsoft.com/office/drawing/2014/main" id="{7B5DFA3F-CF21-4D38-8BAC-1B63140F2D47}"/>
              </a:ext>
            </a:extLst>
          </p:cNvPr>
          <p:cNvPicPr>
            <a:picLocks noChangeAspect="1"/>
          </p:cNvPicPr>
          <p:nvPr/>
        </p:nvPicPr>
        <p:blipFill>
          <a:blip r:embed="rId4"/>
          <a:stretch>
            <a:fillRect/>
          </a:stretch>
        </p:blipFill>
        <p:spPr>
          <a:xfrm>
            <a:off x="498242" y="1991860"/>
            <a:ext cx="3841845" cy="2314898"/>
          </a:xfrm>
          <a:prstGeom prst="rect">
            <a:avLst/>
          </a:prstGeom>
        </p:spPr>
      </p:pic>
      <p:sp>
        <p:nvSpPr>
          <p:cNvPr id="6" name="Rectángulo 5">
            <a:extLst>
              <a:ext uri="{FF2B5EF4-FFF2-40B4-BE49-F238E27FC236}">
                <a16:creationId xmlns:a16="http://schemas.microsoft.com/office/drawing/2014/main" id="{C8BC8F8D-1E29-4DDE-9732-C753C2DB8774}"/>
              </a:ext>
            </a:extLst>
          </p:cNvPr>
          <p:cNvSpPr/>
          <p:nvPr/>
        </p:nvSpPr>
        <p:spPr>
          <a:xfrm>
            <a:off x="404037" y="4419718"/>
            <a:ext cx="3936050" cy="768415"/>
          </a:xfrm>
          <a:prstGeom prst="rect">
            <a:avLst/>
          </a:prstGeom>
        </p:spPr>
        <p:txBody>
          <a:bodyPr wrap="square">
            <a:spAutoFit/>
          </a:bodyPr>
          <a:lstStyle/>
          <a:p>
            <a:pPr algn="just">
              <a:lnSpc>
                <a:spcPct val="107000"/>
              </a:lnSpc>
              <a:spcAft>
                <a:spcPts val="800"/>
              </a:spcAft>
            </a:pPr>
            <a:r>
              <a:rPr lang="es-PE" sz="1400" b="1" dirty="0">
                <a:latin typeface="Times New Roman" panose="02020603050405020304" pitchFamily="18" charset="0"/>
                <a:ea typeface="Calibri" panose="020F0502020204030204" pitchFamily="34" charset="0"/>
                <a:cs typeface="Times New Roman" panose="02020603050405020304" pitchFamily="18" charset="0"/>
              </a:rPr>
              <a:t>Figura 14</a:t>
            </a:r>
            <a:r>
              <a:rPr lang="es-PE" sz="1400" i="1" dirty="0">
                <a:latin typeface="Times New Roman" panose="02020603050405020304" pitchFamily="18" charset="0"/>
                <a:ea typeface="Calibri" panose="020F0502020204030204" pitchFamily="34" charset="0"/>
                <a:cs typeface="Times New Roman" panose="02020603050405020304" pitchFamily="18" charset="0"/>
              </a:rPr>
              <a:t>. A)</a:t>
            </a:r>
            <a:r>
              <a:rPr lang="es-PE" sz="1400" i="1" dirty="0">
                <a:latin typeface="Times New Roman" panose="02020603050405020304" pitchFamily="18" charset="0"/>
                <a:ea typeface="Times New Roman" panose="02020603050405020304" pitchFamily="18" charset="0"/>
                <a:cs typeface="Times New Roman" panose="02020603050405020304" pitchFamily="18" charset="0"/>
              </a:rPr>
              <a:t> </a:t>
            </a:r>
            <a:r>
              <a:rPr lang="es-PE" sz="1400" i="1" dirty="0">
                <a:latin typeface="Times New Roman" panose="02020603050405020304" pitchFamily="18" charset="0"/>
                <a:ea typeface="Calibri" panose="020F0502020204030204" pitchFamily="34" charset="0"/>
                <a:cs typeface="Times New Roman" panose="02020603050405020304" pitchFamily="18" charset="0"/>
              </a:rPr>
              <a:t>Germinación uniforme y constante en la variedad morada. B) Germinación más lenta y menos uniforme en la variedad criolla. </a:t>
            </a:r>
          </a:p>
        </p:txBody>
      </p:sp>
      <p:sp>
        <p:nvSpPr>
          <p:cNvPr id="10" name="Rectángulo 9">
            <a:extLst>
              <a:ext uri="{FF2B5EF4-FFF2-40B4-BE49-F238E27FC236}">
                <a16:creationId xmlns:a16="http://schemas.microsoft.com/office/drawing/2014/main" id="{66391868-825D-43B0-BD3F-8DC7192E55E4}"/>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3241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2</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1. Estado del arte</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EB013E2C-AE5F-320F-3F8F-193D1D231690}"/>
              </a:ext>
            </a:extLst>
          </p:cNvPr>
          <p:cNvSpPr txBox="1"/>
          <p:nvPr/>
        </p:nvSpPr>
        <p:spPr>
          <a:xfrm>
            <a:off x="498241" y="1121666"/>
            <a:ext cx="11190175" cy="1200329"/>
          </a:xfrm>
          <a:prstGeom prst="rect">
            <a:avLst/>
          </a:prstGeom>
          <a:noFill/>
        </p:spPr>
        <p:txBody>
          <a:bodyPr wrap="square">
            <a:spAutoFit/>
          </a:bodyPr>
          <a:lstStyle/>
          <a:p>
            <a:pPr algn="just"/>
            <a:r>
              <a:rPr lang="es-PE" sz="1800" dirty="0">
                <a:effectLst/>
                <a:latin typeface="Times New Roman" panose="02020603050405020304" pitchFamily="18" charset="0"/>
                <a:ea typeface="Times New Roman" panose="02020603050405020304" pitchFamily="18" charset="0"/>
              </a:rPr>
              <a:t>En la búsqueda de alternativas sostenibles para mejorar la germinación de cultivos hortícolas, diversos estudios han explorado el uso de extractos vegetales con propiedades bioestimulantes y antifúngicas. Entre ellos, el extracto de canela (</a:t>
            </a:r>
            <a:r>
              <a:rPr lang="es-PE" sz="1800" i="1" dirty="0">
                <a:effectLst/>
                <a:latin typeface="Times New Roman" panose="02020603050405020304" pitchFamily="18" charset="0"/>
                <a:ea typeface="Times New Roman" panose="02020603050405020304" pitchFamily="18" charset="0"/>
              </a:rPr>
              <a:t>Cinnamomum </a:t>
            </a:r>
            <a:r>
              <a:rPr lang="es-PE" sz="1800" dirty="0">
                <a:effectLst/>
                <a:latin typeface="Times New Roman" panose="02020603050405020304" pitchFamily="18" charset="0"/>
                <a:ea typeface="Times New Roman" panose="02020603050405020304" pitchFamily="18" charset="0"/>
              </a:rPr>
              <a:t>sp.) ha despertado interés por su potencial dual: estimular la germinación y actuar como agente antimicrobiano.</a:t>
            </a:r>
          </a:p>
        </p:txBody>
      </p:sp>
      <p:sp>
        <p:nvSpPr>
          <p:cNvPr id="24" name="CuadroTexto 23">
            <a:extLst>
              <a:ext uri="{FF2B5EF4-FFF2-40B4-BE49-F238E27FC236}">
                <a16:creationId xmlns:a16="http://schemas.microsoft.com/office/drawing/2014/main" id="{54DEF0B3-FE99-A80A-C39D-32B369E75DDF}"/>
              </a:ext>
            </a:extLst>
          </p:cNvPr>
          <p:cNvSpPr txBox="1"/>
          <p:nvPr/>
        </p:nvSpPr>
        <p:spPr>
          <a:xfrm>
            <a:off x="498241" y="2457327"/>
            <a:ext cx="11190174" cy="1477328"/>
          </a:xfrm>
          <a:prstGeom prst="rect">
            <a:avLst/>
          </a:prstGeom>
          <a:solidFill>
            <a:schemeClr val="accent2">
              <a:lumMod val="20000"/>
              <a:lumOff val="80000"/>
            </a:schemeClr>
          </a:solid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Ruesta-López et al. (2024) estudiaron el efecto de extractos de canela, biol y suero de leche sobre la germinación de semillas de maracuyá (</a:t>
            </a:r>
            <a:r>
              <a:rPr kumimoji="0" lang="es-PE" altLang="es-PE"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Passiflora edulis</a:t>
            </a:r>
            <a:r>
              <a:rPr kumimoji="0" lang="es-PE" altLang="es-PE"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Los tratamientos con extracto de canela al 25 % y 50 % durante 12 horas de imbibición mejoraron significativamente el porcentaje y velocidad de germinación, así como el índice de germinación. No obstante, la efectividad disminuyó a las 24 horas de imbibición, lo cual resalta la importancia del tiempo de exposición.</a:t>
            </a:r>
          </a:p>
        </p:txBody>
      </p:sp>
      <p:pic>
        <p:nvPicPr>
          <p:cNvPr id="3" name="Imagen 2">
            <a:extLst>
              <a:ext uri="{FF2B5EF4-FFF2-40B4-BE49-F238E27FC236}">
                <a16:creationId xmlns:a16="http://schemas.microsoft.com/office/drawing/2014/main" id="{5B3A7830-E3E0-92FD-3129-677448813F28}"/>
              </a:ext>
            </a:extLst>
          </p:cNvPr>
          <p:cNvPicPr>
            <a:picLocks noChangeAspect="1"/>
          </p:cNvPicPr>
          <p:nvPr/>
        </p:nvPicPr>
        <p:blipFill>
          <a:blip r:embed="rId3"/>
          <a:stretch>
            <a:fillRect/>
          </a:stretch>
        </p:blipFill>
        <p:spPr>
          <a:xfrm>
            <a:off x="3043481" y="4189384"/>
            <a:ext cx="6099694" cy="1918377"/>
          </a:xfrm>
          <a:prstGeom prst="rect">
            <a:avLst/>
          </a:prstGeom>
          <a:ln w="19050">
            <a:solidFill>
              <a:srgbClr val="FFFF00"/>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693564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A8A3F430-AC4F-46F9-A0F7-4902AC1963FB}"/>
              </a:ext>
            </a:extLst>
          </p:cNvPr>
          <p:cNvSpPr txBox="1"/>
          <p:nvPr/>
        </p:nvSpPr>
        <p:spPr>
          <a:xfrm>
            <a:off x="498242" y="1333238"/>
            <a:ext cx="11190175" cy="5062924"/>
          </a:xfrm>
          <a:prstGeom prst="rect">
            <a:avLst/>
          </a:prstGeom>
          <a:noFill/>
        </p:spPr>
        <p:txBody>
          <a:bodyPr wrap="square">
            <a:spAutoFit/>
          </a:bodyPr>
          <a:lstStyle/>
          <a:p>
            <a:pPr marL="457200" indent="-457200" algn="just">
              <a:spcAft>
                <a:spcPts val="6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Alsaadawi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 S., Al-</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Temimi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A., &amp; Al-</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Sherify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H. N. (2008). Effects of essential oils of cinnamon, lavender and peppermint on germination of Mediterranean weeds.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ResearchGate</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https://www.researchgate.net/publication/216443230</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Carmello, C. R., &amp; Cardoso, J. C. (2018).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Effects of plant extracts and sodium hypochlorite on lettuce germination and inhibition of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Cercospora</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longissima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 vitro.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Scientia Horticulturae, 234</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245–249.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https://doi.org/10.1016/j.scienta.2018.02.056</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r>
              <a:rPr lang="es-PE" sz="1800" b="0" i="0" u="none" strike="noStrike" dirty="0">
                <a:solidFill>
                  <a:srgbClr val="000000"/>
                </a:solidFill>
                <a:effectLst/>
                <a:latin typeface="Times New Roman" panose="02020603050405020304" pitchFamily="18" charset="0"/>
              </a:rPr>
              <a:t>Kowalska, J., Tyburski, J., Matysiak, K., Jakubowska, M., Łukaszyk, J., &amp; Krzymińska, J. (2021). </a:t>
            </a:r>
            <a:r>
              <a:rPr lang="es-PE" sz="1800" b="0" i="1" u="none" strike="noStrike" dirty="0">
                <a:solidFill>
                  <a:srgbClr val="000000"/>
                </a:solidFill>
                <a:effectLst/>
                <a:latin typeface="Times New Roman" panose="02020603050405020304" pitchFamily="18" charset="0"/>
              </a:rPr>
              <a:t>Cinnamon as a Useful Preventive Substance for the Care of Human and Plant Health. Molecules</a:t>
            </a:r>
            <a:r>
              <a:rPr lang="es-PE" sz="1800" b="0" i="0" u="none" strike="noStrike" dirty="0">
                <a:solidFill>
                  <a:srgbClr val="000000"/>
                </a:solidFill>
                <a:effectLst/>
                <a:latin typeface="Times New Roman" panose="02020603050405020304" pitchFamily="18" charset="0"/>
              </a:rPr>
              <a:t>, 26(17), Article 17.</a:t>
            </a:r>
            <a:r>
              <a:rPr lang="es-PE" sz="1800" b="0" i="0" u="none" strike="noStrike" dirty="0">
                <a:solidFill>
                  <a:srgbClr val="AD1F1F"/>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 </a:t>
            </a:r>
            <a:r>
              <a:rPr lang="es-PE" sz="1800" b="0" i="0" strike="noStrike" dirty="0">
                <a:effectLst/>
                <a:latin typeface="Times New Roman" panose="02020603050405020304" pitchFamily="18" charset="0"/>
                <a:hlinkClick r:id="rId5">
                  <a:extLst>
                    <a:ext uri="{A12FA001-AC4F-418D-AE19-62706E023703}">
                      <ahyp:hlinkClr xmlns:ahyp="http://schemas.microsoft.com/office/drawing/2018/hyperlinkcolor" val="tx"/>
                    </a:ext>
                  </a:extLst>
                </a:hlinkClick>
              </a:rPr>
              <a:t>https://doi.org/10.3390/molecules26175299 </a:t>
            </a:r>
            <a:endParaRPr lang="es-PE" sz="1800" b="0" i="0" strike="noStrike" dirty="0">
              <a:effectLst/>
              <a:latin typeface="Times New Roman" panose="02020603050405020304" pitchFamily="18" charset="0"/>
            </a:endParaRPr>
          </a:p>
          <a:p>
            <a:pPr marL="457200" indent="-457200" algn="just">
              <a:spcAft>
                <a:spcPts val="600"/>
              </a:spcAft>
            </a:pPr>
            <a:endParaRPr lang="es-PE" u="sng" kern="100" dirty="0">
              <a:solidFill>
                <a:srgbClr val="1155CC"/>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López-Jiménez, M. A., Méndez-Natera, J. R., &amp; Sánchez-Jácome, J. A. (2021). Efecto de extractos vegetales y desinfectantes en la germinación de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Lactuca sativa</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Revista Mexicana de Ciencias Agrícolas, 12</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(3), 469–481.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http://www.scielo.org.mx/scielo.php?script=sci_arttext&amp;pid=S2007-90282021000300010</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49580" algn="just">
              <a:spcAft>
                <a:spcPts val="600"/>
              </a:spcAft>
            </a:pP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20</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7. Referencias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83A4A3B2-928A-4BBB-BCE9-B5080086A9C8}"/>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568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A8A3F430-AC4F-46F9-A0F7-4902AC1963FB}"/>
              </a:ext>
            </a:extLst>
          </p:cNvPr>
          <p:cNvSpPr txBox="1"/>
          <p:nvPr/>
        </p:nvSpPr>
        <p:spPr>
          <a:xfrm>
            <a:off x="498241" y="1315145"/>
            <a:ext cx="11190175" cy="2816156"/>
          </a:xfrm>
          <a:prstGeom prst="rect">
            <a:avLst/>
          </a:prstGeom>
          <a:noFill/>
        </p:spPr>
        <p:txBody>
          <a:bodyPr wrap="square">
            <a:spAutoFit/>
          </a:bodyPr>
          <a:lstStyle/>
          <a:p>
            <a:pPr marL="457200" indent="-457200" algn="just">
              <a:spcAft>
                <a:spcPts val="600"/>
              </a:spcAft>
            </a:pP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Ruesta-López, M., Zurita-Chinguel, L., Lizano-Pintado, M., Delgado-Vite, M., Zapata-Durand, D., Jiménez-Castillo, J., ... &amp; Morales-Pizarro, A. (2024). Bioestimulante y tiempos de imbibición sobre la germinación de semillas de maracuyá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Passiflora edulis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S.).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Tropical and Subtropical Agroecosystems, 27</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Art. 076.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https://doi.org/10.56369/tsaes.5199</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Suclupe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Vicente, S. J. A. (2024).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Relación porcentual entre canela (Cinnamomum zeylanicum) molida y cebada (Hordeum vulgare) en producción y productividad de germinado hidropónico</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[Tesis de licenciatura, Universidad Nacional Pedro Ruiz Gallo].</a:t>
            </a:r>
          </a:p>
          <a:p>
            <a:endParaRPr lang="es-PE" dirty="0">
              <a:latin typeface="Times New Roman" panose="02020603050405020304" pitchFamily="18" charset="0"/>
              <a:cs typeface="Times New Roman" panose="02020603050405020304" pitchFamily="18" charset="0"/>
            </a:endParaRPr>
          </a:p>
        </p:txBody>
      </p:sp>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21</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7. Referencias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035D12BB-EA01-4B9C-9C1F-94EB5E303B1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020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8708" y="4526577"/>
            <a:ext cx="3965095" cy="1029036"/>
          </a:xfrm>
          <a:prstGeom prst="rect">
            <a:avLst/>
          </a:prstGeom>
        </p:spPr>
        <p:txBody>
          <a:bodyPr vert="horz" wrap="square" lIns="0" tIns="13244" rIns="0" bIns="0" rtlCol="0" anchor="ctr">
            <a:spAutoFit/>
          </a:bodyPr>
          <a:lstStyle/>
          <a:p>
            <a:pPr marL="11516">
              <a:lnSpc>
                <a:spcPct val="100000"/>
              </a:lnSpc>
              <a:spcBef>
                <a:spcPts val="104"/>
              </a:spcBef>
            </a:pPr>
            <a:r>
              <a:rPr lang="es-PE" sz="6600" spc="-86" dirty="0">
                <a:latin typeface="Times New Roman" panose="02020603050405020304" pitchFamily="18" charset="0"/>
                <a:cs typeface="Times New Roman" panose="02020603050405020304" pitchFamily="18" charset="0"/>
              </a:rPr>
              <a:t>GRACIAS</a:t>
            </a:r>
            <a:endParaRPr lang="es-PE" sz="66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4516296" y="1198107"/>
            <a:ext cx="2949920" cy="3328470"/>
          </a:xfrm>
          <a:prstGeom prst="rect">
            <a:avLst/>
          </a:prstGeom>
        </p:spPr>
      </p:pic>
      <p:pic>
        <p:nvPicPr>
          <p:cNvPr id="10" name="Imagen 9">
            <a:extLst>
              <a:ext uri="{FF2B5EF4-FFF2-40B4-BE49-F238E27FC236}">
                <a16:creationId xmlns:a16="http://schemas.microsoft.com/office/drawing/2014/main" id="{B1EA5122-F66E-437F-AB24-B46D99EB51F9}"/>
              </a:ext>
            </a:extLst>
          </p:cNvPr>
          <p:cNvPicPr>
            <a:picLocks noChangeAspect="1"/>
          </p:cNvPicPr>
          <p:nvPr/>
        </p:nvPicPr>
        <p:blipFill>
          <a:blip r:embed="rId3"/>
          <a:stretch>
            <a:fillRect/>
          </a:stretch>
        </p:blipFill>
        <p:spPr>
          <a:xfrm>
            <a:off x="0" y="6472404"/>
            <a:ext cx="12192000" cy="432816"/>
          </a:xfrm>
          <a:prstGeom prst="rect">
            <a:avLst/>
          </a:prstGeom>
        </p:spPr>
      </p:pic>
      <p:sp>
        <p:nvSpPr>
          <p:cNvPr id="4" name="CuadroTexto 10">
            <a:extLst>
              <a:ext uri="{FF2B5EF4-FFF2-40B4-BE49-F238E27FC236}">
                <a16:creationId xmlns:a16="http://schemas.microsoft.com/office/drawing/2014/main" id="{4108BD6D-EF42-C998-240B-3CF4024E67A5}"/>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22</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8984B81D-F2B7-417F-9549-F2F479719622}"/>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3</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1. Estado del arte</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20" name="Rectangle 9">
            <a:extLst>
              <a:ext uri="{FF2B5EF4-FFF2-40B4-BE49-F238E27FC236}">
                <a16:creationId xmlns:a16="http://schemas.microsoft.com/office/drawing/2014/main" id="{28A84A1F-3B4A-669C-40DF-C8A6A0A49D98}"/>
              </a:ext>
            </a:extLst>
          </p:cNvPr>
          <p:cNvSpPr>
            <a:spLocks noChangeArrowheads="1"/>
          </p:cNvSpPr>
          <p:nvPr/>
        </p:nvSpPr>
        <p:spPr bwMode="auto">
          <a:xfrm>
            <a:off x="5263116" y="1589074"/>
            <a:ext cx="6425301" cy="1754326"/>
          </a:xfrm>
          <a:prstGeom prst="rect">
            <a:avLst/>
          </a:prstGeom>
          <a:solidFill>
            <a:schemeClr val="accent5">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Suclupe (2024) investigó el efecto de la canela en polvo en la producción de germinados hidropónicos de cebada. Aunque no se observaron diferencias significativas en la germinación total, los tratamientos con 0.50 % y 0.75 % de canela mejoraron parámetros como proteína y fibra cruda, lo que sugiere beneficios indirectos sobre la calidad del cultivo.</a:t>
            </a:r>
            <a:endParaRPr kumimoji="0" lang="es-PE" altLang="es-PE"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903E8BAC-6D11-164E-A16E-EE975982681A}"/>
              </a:ext>
            </a:extLst>
          </p:cNvPr>
          <p:cNvSpPr txBox="1"/>
          <p:nvPr/>
        </p:nvSpPr>
        <p:spPr>
          <a:xfrm>
            <a:off x="5263117" y="3892167"/>
            <a:ext cx="6425300" cy="1754326"/>
          </a:xfrm>
          <a:prstGeom prst="rect">
            <a:avLst/>
          </a:prstGeom>
          <a:solidFill>
            <a:schemeClr val="accent3">
              <a:lumMod val="20000"/>
              <a:lumOff val="80000"/>
            </a:schemeClr>
          </a:solid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López-Jiménez et al. (2021) evaluaron tratamientos pregerminativos con extractos de plantas y soluciones desinfectantes en lechuga, reportando que ciertos extractos como el de clavo y canela pueden tener un efecto dual: protector contra patógenos y modulador del proceso germinativo, dependiendo de la variedad y condiciones del ensayo.</a:t>
            </a:r>
          </a:p>
        </p:txBody>
      </p:sp>
      <p:pic>
        <p:nvPicPr>
          <p:cNvPr id="3" name="Imagen 2">
            <a:extLst>
              <a:ext uri="{FF2B5EF4-FFF2-40B4-BE49-F238E27FC236}">
                <a16:creationId xmlns:a16="http://schemas.microsoft.com/office/drawing/2014/main" id="{339A2B9D-1474-AC6D-D8E3-3001080FE73D}"/>
              </a:ext>
            </a:extLst>
          </p:cNvPr>
          <p:cNvPicPr>
            <a:picLocks noChangeAspect="1"/>
          </p:cNvPicPr>
          <p:nvPr/>
        </p:nvPicPr>
        <p:blipFill>
          <a:blip r:embed="rId3"/>
          <a:stretch>
            <a:fillRect/>
          </a:stretch>
        </p:blipFill>
        <p:spPr>
          <a:xfrm>
            <a:off x="1024968" y="3784813"/>
            <a:ext cx="3788458" cy="19489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n 13">
            <a:extLst>
              <a:ext uri="{FF2B5EF4-FFF2-40B4-BE49-F238E27FC236}">
                <a16:creationId xmlns:a16="http://schemas.microsoft.com/office/drawing/2014/main" id="{804A3EE8-43E9-390D-EF3E-77D3D2093E89}"/>
              </a:ext>
            </a:extLst>
          </p:cNvPr>
          <p:cNvPicPr>
            <a:picLocks noChangeAspect="1"/>
          </p:cNvPicPr>
          <p:nvPr/>
        </p:nvPicPr>
        <p:blipFill>
          <a:blip r:embed="rId4"/>
          <a:stretch>
            <a:fillRect/>
          </a:stretch>
        </p:blipFill>
        <p:spPr>
          <a:xfrm>
            <a:off x="1024968" y="1489872"/>
            <a:ext cx="3788458" cy="1841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6433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4</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2. Introducción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903E8BAC-6D11-164E-A16E-EE975982681A}"/>
              </a:ext>
            </a:extLst>
          </p:cNvPr>
          <p:cNvSpPr txBox="1"/>
          <p:nvPr/>
        </p:nvSpPr>
        <p:spPr>
          <a:xfrm>
            <a:off x="498242" y="1497281"/>
            <a:ext cx="6893133" cy="4247317"/>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 lechuga (</a:t>
            </a:r>
            <a:r>
              <a:rPr kumimoji="0" lang="es-PE" altLang="es-PE" sz="18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Lactuca sativa </a:t>
            </a:r>
            <a:r>
              <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 es un cultivo hortícola de gran importancia nutricional y económica, valorado por su rápido crecimiento y comercialización. Las variedades morada y criolla presentan características diferenciadas, como alto contenido de antocianinas en la morada y rusticidad en la criolla (López-Jiménez et al., 2021). La germinación es clave para el establecimiento del cultivo, y los tratamientos pregerminativos son una estrategia útil para mejorar su desempeño fisiológico (Carmello &amp; Cardoso, 2018).</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Las infusiones de canela (</a:t>
            </a:r>
            <a:r>
              <a:rPr kumimoji="0" lang="es-PE" altLang="es-PE" sz="18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Cinnamomum</a:t>
            </a:r>
            <a:r>
              <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sp.) muestran efectos bioestimulantes y antimicrobianos que favorecen la germinación en especies como lechuga, maracuyá y cebada (Ruesta-López et al., 2024; Alsaadawi et al., 2008). Este estudio evalúa el efecto de concentraciones de infusión de canela sobre la germinación de lechuga morada y criolla, aportando evidencia para prácticas sostenibles.</a:t>
            </a:r>
          </a:p>
        </p:txBody>
      </p:sp>
      <p:pic>
        <p:nvPicPr>
          <p:cNvPr id="2" name="Picture 2" descr="Semillas Sueltas de Lechuga Morada - Cultiva en Casa">
            <a:extLst>
              <a:ext uri="{FF2B5EF4-FFF2-40B4-BE49-F238E27FC236}">
                <a16:creationId xmlns:a16="http://schemas.microsoft.com/office/drawing/2014/main" id="{D4B9AC3F-FC1C-86F5-E632-F2275345C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251" y="1254806"/>
            <a:ext cx="2064328" cy="16057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NVASE DELI 1 LT (UI:25 UNID)">
            <a:extLst>
              <a:ext uri="{FF2B5EF4-FFF2-40B4-BE49-F238E27FC236}">
                <a16:creationId xmlns:a16="http://schemas.microsoft.com/office/drawing/2014/main" id="{D3F1614E-1C69-3B7B-946E-7F057C738A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55" t="23386" r="21839" b="13702"/>
          <a:stretch/>
        </p:blipFill>
        <p:spPr bwMode="auto">
          <a:xfrm>
            <a:off x="9806578" y="1254806"/>
            <a:ext cx="1881839" cy="16057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F312197A-9D19-772C-BDCD-0A32A88C7DF2}"/>
              </a:ext>
            </a:extLst>
          </p:cNvPr>
          <p:cNvPicPr>
            <a:picLocks noChangeAspect="1"/>
          </p:cNvPicPr>
          <p:nvPr/>
        </p:nvPicPr>
        <p:blipFill rotWithShape="1">
          <a:blip r:embed="rId5"/>
          <a:srcRect t="32805" b="19646"/>
          <a:stretch/>
        </p:blipFill>
        <p:spPr>
          <a:xfrm>
            <a:off x="7742250" y="2860588"/>
            <a:ext cx="3946167" cy="1789944"/>
          </a:xfrm>
          <a:prstGeom prst="rect">
            <a:avLst/>
          </a:prstGeom>
          <a:ln>
            <a:noFill/>
          </a:ln>
          <a:effectLst>
            <a:outerShdw blurRad="292100" dist="139700" dir="2700000" algn="tl" rotWithShape="0">
              <a:srgbClr val="333333">
                <a:alpha val="65000"/>
              </a:srgbClr>
            </a:outerShdw>
          </a:effectLst>
        </p:spPr>
      </p:pic>
      <p:pic>
        <p:nvPicPr>
          <p:cNvPr id="10" name="Picture 2" descr="Germinar semillas de lechuga » Huerto en casa">
            <a:extLst>
              <a:ext uri="{FF2B5EF4-FFF2-40B4-BE49-F238E27FC236}">
                <a16:creationId xmlns:a16="http://schemas.microsoft.com/office/drawing/2014/main" id="{55D42063-A2D9-8409-813F-B227213CBA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2250" y="4345044"/>
            <a:ext cx="3946167" cy="161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288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5</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CDB1EE53-62CA-9D30-7E2B-FA55D40F9B54}"/>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3. Objetivos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0940F3AF-2016-D769-D253-C6D17D46FD80}"/>
              </a:ext>
            </a:extLst>
          </p:cNvPr>
          <p:cNvSpPr txBox="1"/>
          <p:nvPr/>
        </p:nvSpPr>
        <p:spPr>
          <a:xfrm>
            <a:off x="4635795" y="1702674"/>
            <a:ext cx="7052622" cy="1289007"/>
          </a:xfrm>
          <a:prstGeom prst="rect">
            <a:avLst/>
          </a:prstGeom>
          <a:noFill/>
        </p:spPr>
        <p:txBody>
          <a:bodyPr wrap="square">
            <a:spAutoFit/>
          </a:bodyPr>
          <a:lstStyle/>
          <a:p>
            <a:pPr algn="just">
              <a:lnSpc>
                <a:spcPct val="150000"/>
              </a:lnSpc>
              <a:spcAft>
                <a:spcPts val="600"/>
              </a:spcAft>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Evaluar el efecto de diferentes concentraciones de infusión de canela sobre el comportamiento germinativo de semillas de dos variedades de lechuga (morada y criolla).</a:t>
            </a:r>
          </a:p>
        </p:txBody>
      </p:sp>
      <p:sp>
        <p:nvSpPr>
          <p:cNvPr id="11" name="CuadroTexto 10">
            <a:extLst>
              <a:ext uri="{FF2B5EF4-FFF2-40B4-BE49-F238E27FC236}">
                <a16:creationId xmlns:a16="http://schemas.microsoft.com/office/drawing/2014/main" id="{9B51856E-30F0-4A6B-551F-296DA9983228}"/>
              </a:ext>
            </a:extLst>
          </p:cNvPr>
          <p:cNvSpPr txBox="1"/>
          <p:nvPr/>
        </p:nvSpPr>
        <p:spPr>
          <a:xfrm>
            <a:off x="4635795" y="1059391"/>
            <a:ext cx="7052622"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3.1. Objetivo general</a:t>
            </a:r>
          </a:p>
        </p:txBody>
      </p:sp>
      <p:sp>
        <p:nvSpPr>
          <p:cNvPr id="12" name="CuadroTexto 11">
            <a:extLst>
              <a:ext uri="{FF2B5EF4-FFF2-40B4-BE49-F238E27FC236}">
                <a16:creationId xmlns:a16="http://schemas.microsoft.com/office/drawing/2014/main" id="{5D75F7A5-A377-5A62-3C36-DB159375F53A}"/>
              </a:ext>
            </a:extLst>
          </p:cNvPr>
          <p:cNvSpPr txBox="1"/>
          <p:nvPr/>
        </p:nvSpPr>
        <p:spPr>
          <a:xfrm>
            <a:off x="4635795" y="3560110"/>
            <a:ext cx="7052622"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3.2. Objetivos específicos</a:t>
            </a:r>
          </a:p>
        </p:txBody>
      </p:sp>
      <p:sp>
        <p:nvSpPr>
          <p:cNvPr id="14" name="CuadroTexto 13">
            <a:extLst>
              <a:ext uri="{FF2B5EF4-FFF2-40B4-BE49-F238E27FC236}">
                <a16:creationId xmlns:a16="http://schemas.microsoft.com/office/drawing/2014/main" id="{93BCE2BE-A754-7960-9020-F7706190F711}"/>
              </a:ext>
            </a:extLst>
          </p:cNvPr>
          <p:cNvSpPr txBox="1"/>
          <p:nvPr/>
        </p:nvSpPr>
        <p:spPr>
          <a:xfrm>
            <a:off x="4635795" y="4000598"/>
            <a:ext cx="7052622" cy="2120004"/>
          </a:xfrm>
          <a:prstGeom prst="rect">
            <a:avLst/>
          </a:prstGeom>
          <a:noFill/>
        </p:spPr>
        <p:txBody>
          <a:bodyPr wrap="square">
            <a:spAutoFit/>
          </a:bodyPr>
          <a:lstStyle/>
          <a:p>
            <a:pPr marL="342900" lvl="0" indent="-342900" algn="just">
              <a:lnSpc>
                <a:spcPct val="150000"/>
              </a:lnSpc>
              <a:buFont typeface="Wingdings" pitchFamily="2" charset="2"/>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Determinar el porcentaje, tiempo medio de germinación e índice de sincronización en semillas de lechuga morada y criolla imbibidas en infusiones de canela.</a:t>
            </a:r>
          </a:p>
          <a:p>
            <a:pPr marL="342900" lvl="0" indent="-342900" algn="just">
              <a:lnSpc>
                <a:spcPct val="150000"/>
              </a:lnSpc>
              <a:spcAft>
                <a:spcPts val="600"/>
              </a:spcAft>
              <a:buFont typeface="Wingdings" pitchFamily="2" charset="2"/>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Comparar la respuesta germinativa entre ambas variedades frente a diferentes concentraciones de infusión de canela.</a:t>
            </a:r>
          </a:p>
        </p:txBody>
      </p:sp>
      <p:pic>
        <p:nvPicPr>
          <p:cNvPr id="9218" name="Picture 2" descr="Filas De Colores De Diferentes Tipos De Lechuga Plantada En El Jardín  Fotos, retratos, imágenes y fotografía de archivo libres de derecho. Image  12637330">
            <a:extLst>
              <a:ext uri="{FF2B5EF4-FFF2-40B4-BE49-F238E27FC236}">
                <a16:creationId xmlns:a16="http://schemas.microsoft.com/office/drawing/2014/main" id="{3D328AA6-58F0-2F11-9460-9DA7A0436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 y="754438"/>
            <a:ext cx="3511980" cy="255160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ermina y Cosecha Lechuga en Casa – Guía Práctica y Fácil - Quiero Más  Plantas">
            <a:extLst>
              <a:ext uri="{FF2B5EF4-FFF2-40B4-BE49-F238E27FC236}">
                <a16:creationId xmlns:a16="http://schemas.microsoft.com/office/drawing/2014/main" id="{9EDF6C28-2360-D2F5-ECD1-09C38B539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242" y="3274834"/>
            <a:ext cx="3506360" cy="306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311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6</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5D7C2996-BC6B-A6A9-1B51-9F433066D7CD}"/>
              </a:ext>
            </a:extLst>
          </p:cNvPr>
          <p:cNvSpPr txBox="1"/>
          <p:nvPr/>
        </p:nvSpPr>
        <p:spPr>
          <a:xfrm>
            <a:off x="507051" y="1459900"/>
            <a:ext cx="7499189"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4.1. Elaboración de etiquetas</a:t>
            </a:r>
          </a:p>
        </p:txBody>
      </p:sp>
      <p:sp>
        <p:nvSpPr>
          <p:cNvPr id="3" name="CuadroTexto 2">
            <a:extLst>
              <a:ext uri="{FF2B5EF4-FFF2-40B4-BE49-F238E27FC236}">
                <a16:creationId xmlns:a16="http://schemas.microsoft.com/office/drawing/2014/main" id="{45D4581E-FC21-3560-809C-FD6520E09ADC}"/>
              </a:ext>
            </a:extLst>
          </p:cNvPr>
          <p:cNvSpPr txBox="1"/>
          <p:nvPr/>
        </p:nvSpPr>
        <p:spPr>
          <a:xfrm>
            <a:off x="507051" y="2303186"/>
            <a:ext cx="7499189" cy="3416320"/>
          </a:xfrm>
          <a:prstGeom prst="rect">
            <a:avLst/>
          </a:prstGeom>
          <a:noFill/>
        </p:spPr>
        <p:txBody>
          <a:bodyPr wrap="square">
            <a:spAutoFit/>
          </a:bodyPr>
          <a:lstStyle/>
          <a:p>
            <a:pPr algn="just">
              <a:buFont typeface="Arial" panose="020B0604020202020204" pitchFamily="34" charset="0"/>
              <a:buChar char="•"/>
            </a:pPr>
            <a:r>
              <a:rPr lang="es-PE" dirty="0">
                <a:latin typeface="Times New Roman" panose="02020603050405020304" pitchFamily="18" charset="0"/>
                <a:cs typeface="Times New Roman" panose="02020603050405020304" pitchFamily="18" charset="0"/>
              </a:rPr>
              <a:t>Se elaboraron etiquetas con el paquete </a:t>
            </a:r>
            <a:r>
              <a:rPr lang="es-PE" b="1" dirty="0">
                <a:latin typeface="Times New Roman" panose="02020603050405020304" pitchFamily="18" charset="0"/>
                <a:cs typeface="Times New Roman" panose="02020603050405020304" pitchFamily="18" charset="0"/>
              </a:rPr>
              <a:t>huito </a:t>
            </a:r>
            <a:r>
              <a:rPr lang="es-PE" dirty="0">
                <a:latin typeface="Times New Roman" panose="02020603050405020304" pitchFamily="18" charset="0"/>
                <a:cs typeface="Times New Roman" panose="02020603050405020304" pitchFamily="18" charset="0"/>
              </a:rPr>
              <a:t>en</a:t>
            </a:r>
            <a:r>
              <a:rPr lang="es-PE" b="1" dirty="0">
                <a:latin typeface="Times New Roman" panose="02020603050405020304" pitchFamily="18" charset="0"/>
                <a:cs typeface="Times New Roman" panose="02020603050405020304" pitchFamily="18" charset="0"/>
              </a:rPr>
              <a:t> R</a:t>
            </a:r>
            <a:r>
              <a:rPr lang="es-PE" dirty="0">
                <a:latin typeface="Times New Roman" panose="02020603050405020304" pitchFamily="18" charset="0"/>
                <a:cs typeface="Times New Roman" panose="02020603050405020304" pitchFamily="18" charset="0"/>
              </a:rPr>
              <a:t>, permitiendo diseños </a:t>
            </a:r>
            <a:r>
              <a:rPr lang="es-PE" b="1" dirty="0">
                <a:latin typeface="Times New Roman" panose="02020603050405020304" pitchFamily="18" charset="0"/>
                <a:cs typeface="Times New Roman" panose="02020603050405020304" pitchFamily="18" charset="0"/>
              </a:rPr>
              <a:t>personalizables y reproducibles</a:t>
            </a:r>
            <a:r>
              <a:rPr lang="es-PE" dirty="0">
                <a:latin typeface="Times New Roman" panose="02020603050405020304" pitchFamily="18" charset="0"/>
                <a:cs typeface="Times New Roman" panose="02020603050405020304" pitchFamily="18" charset="0"/>
              </a:rPr>
              <a:t> por capas.</a:t>
            </a:r>
          </a:p>
          <a:p>
            <a:pPr algn="just"/>
            <a:endParaRPr lang="es-PE"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s-PE" dirty="0">
                <a:latin typeface="Times New Roman" panose="02020603050405020304" pitchFamily="18" charset="0"/>
                <a:cs typeface="Times New Roman" panose="02020603050405020304" pitchFamily="18" charset="0"/>
              </a:rPr>
              <a:t>La planificación experimental se gestionó en </a:t>
            </a:r>
            <a:r>
              <a:rPr lang="es-PE" b="1" dirty="0">
                <a:latin typeface="Times New Roman" panose="02020603050405020304" pitchFamily="18" charset="0"/>
                <a:cs typeface="Times New Roman" panose="02020603050405020304" pitchFamily="18" charset="0"/>
              </a:rPr>
              <a:t>Tarpuy</a:t>
            </a:r>
            <a:r>
              <a:rPr lang="es-PE" dirty="0">
                <a:latin typeface="Times New Roman" panose="02020603050405020304" pitchFamily="18" charset="0"/>
                <a:cs typeface="Times New Roman" panose="02020603050405020304" pitchFamily="18" charset="0"/>
              </a:rPr>
              <a:t>, y los datos fueron registrados en </a:t>
            </a:r>
            <a:r>
              <a:rPr lang="es-PE" b="1" dirty="0">
                <a:latin typeface="Times New Roman" panose="02020603050405020304" pitchFamily="18" charset="0"/>
                <a:cs typeface="Times New Roman" panose="02020603050405020304" pitchFamily="18" charset="0"/>
              </a:rPr>
              <a:t>Google Sheets</a:t>
            </a:r>
            <a:r>
              <a:rPr lang="es-PE" dirty="0">
                <a:latin typeface="Times New Roman" panose="02020603050405020304" pitchFamily="18" charset="0"/>
                <a:cs typeface="Times New Roman" panose="02020603050405020304" pitchFamily="18" charset="0"/>
              </a:rPr>
              <a:t> e importados a R con </a:t>
            </a:r>
            <a:r>
              <a:rPr lang="es-PE" b="1" dirty="0">
                <a:latin typeface="Times New Roman" panose="02020603050405020304" pitchFamily="18" charset="0"/>
                <a:cs typeface="Times New Roman" panose="02020603050405020304" pitchFamily="18" charset="0"/>
              </a:rPr>
              <a:t>googlesheets4</a:t>
            </a:r>
            <a:r>
              <a:rPr lang="es-PE" dirty="0">
                <a:latin typeface="Times New Roman" panose="02020603050405020304" pitchFamily="18" charset="0"/>
                <a:cs typeface="Times New Roman" panose="02020603050405020304" pitchFamily="18" charset="0"/>
              </a:rPr>
              <a:t>.</a:t>
            </a:r>
          </a:p>
          <a:p>
            <a:pPr algn="just"/>
            <a:endParaRPr lang="es-PE"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s-PE" dirty="0">
                <a:latin typeface="Times New Roman" panose="02020603050405020304" pitchFamily="18" charset="0"/>
                <a:cs typeface="Times New Roman" panose="02020603050405020304" pitchFamily="18" charset="0"/>
              </a:rPr>
              <a:t>Las etiquetas incluyeron: </a:t>
            </a:r>
            <a:r>
              <a:rPr lang="es-PE" b="1" dirty="0">
                <a:latin typeface="Times New Roman" panose="02020603050405020304" pitchFamily="18" charset="0"/>
                <a:cs typeface="Times New Roman" panose="02020603050405020304" pitchFamily="18" charset="0"/>
              </a:rPr>
              <a:t>variedades de lechuga (criolla y morada)</a:t>
            </a:r>
            <a:r>
              <a:rPr lang="es-PE" dirty="0">
                <a:latin typeface="Times New Roman" panose="02020603050405020304" pitchFamily="18" charset="0"/>
                <a:cs typeface="Times New Roman" panose="02020603050405020304" pitchFamily="18" charset="0"/>
              </a:rPr>
              <a:t>, </a:t>
            </a:r>
            <a:r>
              <a:rPr lang="es-PE" b="1" dirty="0">
                <a:latin typeface="Times New Roman" panose="02020603050405020304" pitchFamily="18" charset="0"/>
                <a:cs typeface="Times New Roman" panose="02020603050405020304" pitchFamily="18" charset="0"/>
              </a:rPr>
              <a:t>dosis de canela</a:t>
            </a:r>
            <a:r>
              <a:rPr lang="es-PE" dirty="0">
                <a:latin typeface="Times New Roman" panose="02020603050405020304" pitchFamily="18" charset="0"/>
                <a:cs typeface="Times New Roman" panose="02020603050405020304" pitchFamily="18" charset="0"/>
              </a:rPr>
              <a:t>, </a:t>
            </a:r>
            <a:r>
              <a:rPr lang="es-PE" b="1" dirty="0">
                <a:latin typeface="Times New Roman" panose="02020603050405020304" pitchFamily="18" charset="0"/>
                <a:cs typeface="Times New Roman" panose="02020603050405020304" pitchFamily="18" charset="0"/>
              </a:rPr>
              <a:t>fecha de siembra</a:t>
            </a:r>
            <a:r>
              <a:rPr lang="es-PE" dirty="0">
                <a:latin typeface="Times New Roman" panose="02020603050405020304" pitchFamily="18" charset="0"/>
                <a:cs typeface="Times New Roman" panose="02020603050405020304" pitchFamily="18" charset="0"/>
              </a:rPr>
              <a:t>, </a:t>
            </a:r>
            <a:r>
              <a:rPr lang="es-PE" b="1" dirty="0">
                <a:latin typeface="Times New Roman" panose="02020603050405020304" pitchFamily="18" charset="0"/>
                <a:cs typeface="Times New Roman" panose="02020603050405020304" pitchFamily="18" charset="0"/>
              </a:rPr>
              <a:t>observaciones</a:t>
            </a:r>
            <a:r>
              <a:rPr lang="es-PE" dirty="0">
                <a:latin typeface="Times New Roman" panose="02020603050405020304" pitchFamily="18" charset="0"/>
                <a:cs typeface="Times New Roman" panose="02020603050405020304" pitchFamily="18" charset="0"/>
              </a:rPr>
              <a:t> y </a:t>
            </a:r>
            <a:r>
              <a:rPr lang="es-PE" b="1" dirty="0">
                <a:latin typeface="Times New Roman" panose="02020603050405020304" pitchFamily="18" charset="0"/>
                <a:cs typeface="Times New Roman" panose="02020603050405020304" pitchFamily="18" charset="0"/>
              </a:rPr>
              <a:t>escala de medición</a:t>
            </a:r>
            <a:r>
              <a:rPr lang="es-PE" dirty="0">
                <a:latin typeface="Times New Roman" panose="02020603050405020304" pitchFamily="18" charset="0"/>
                <a:cs typeface="Times New Roman" panose="02020603050405020304" pitchFamily="18" charset="0"/>
              </a:rPr>
              <a:t>, junto con </a:t>
            </a:r>
            <a:r>
              <a:rPr lang="es-PE" b="1" dirty="0">
                <a:latin typeface="Times New Roman" panose="02020603050405020304" pitchFamily="18" charset="0"/>
                <a:cs typeface="Times New Roman" panose="02020603050405020304" pitchFamily="18" charset="0"/>
              </a:rPr>
              <a:t>logotipos institucionales</a:t>
            </a:r>
            <a:r>
              <a:rPr lang="es-PE" dirty="0">
                <a:latin typeface="Times New Roman" panose="02020603050405020304" pitchFamily="18" charset="0"/>
                <a:cs typeface="Times New Roman" panose="02020603050405020304" pitchFamily="18" charset="0"/>
              </a:rPr>
              <a:t>.</a:t>
            </a:r>
          </a:p>
          <a:p>
            <a:pPr algn="just"/>
            <a:endParaRPr lang="es-PE"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s-PE" dirty="0">
                <a:latin typeface="Times New Roman" panose="02020603050405020304" pitchFamily="18" charset="0"/>
                <a:cs typeface="Times New Roman" panose="02020603050405020304" pitchFamily="18" charset="0"/>
              </a:rPr>
              <a:t>Las etiquetas impresas se colocaron en los </a:t>
            </a:r>
            <a:r>
              <a:rPr lang="es-PE" b="1" dirty="0">
                <a:latin typeface="Times New Roman" panose="02020603050405020304" pitchFamily="18" charset="0"/>
                <a:cs typeface="Times New Roman" panose="02020603050405020304" pitchFamily="18" charset="0"/>
              </a:rPr>
              <a:t>recipientes de germinación</a:t>
            </a:r>
            <a:r>
              <a:rPr lang="es-PE" dirty="0">
                <a:latin typeface="Times New Roman" panose="02020603050405020304" pitchFamily="18" charset="0"/>
                <a:cs typeface="Times New Roman" panose="02020603050405020304" pitchFamily="18" charset="0"/>
              </a:rPr>
              <a:t>, facilitando una </a:t>
            </a:r>
            <a:r>
              <a:rPr lang="es-PE" b="1" dirty="0">
                <a:latin typeface="Times New Roman" panose="02020603050405020304" pitchFamily="18" charset="0"/>
                <a:cs typeface="Times New Roman" panose="02020603050405020304" pitchFamily="18" charset="0"/>
              </a:rPr>
              <a:t>identificación clara y estandarizada</a:t>
            </a:r>
            <a:r>
              <a:rPr lang="es-PE" dirty="0">
                <a:latin typeface="Times New Roman" panose="02020603050405020304" pitchFamily="18" charset="0"/>
                <a:cs typeface="Times New Roman" panose="02020603050405020304" pitchFamily="18" charset="0"/>
              </a:rPr>
              <a:t> de los tratamientos.</a:t>
            </a:r>
          </a:p>
        </p:txBody>
      </p:sp>
      <p:pic>
        <p:nvPicPr>
          <p:cNvPr id="1026" name="Picture 2">
            <a:extLst>
              <a:ext uri="{FF2B5EF4-FFF2-40B4-BE49-F238E27FC236}">
                <a16:creationId xmlns:a16="http://schemas.microsoft.com/office/drawing/2014/main" id="{6399CD34-0B32-EA59-ABAC-6C706C4C8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3985" y="1440812"/>
            <a:ext cx="2222500" cy="3251200"/>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AD13506B-DD15-1EF2-5219-AFF7D94ED2CE}"/>
              </a:ext>
            </a:extLst>
          </p:cNvPr>
          <p:cNvSpPr txBox="1"/>
          <p:nvPr/>
        </p:nvSpPr>
        <p:spPr>
          <a:xfrm>
            <a:off x="8983984" y="4765399"/>
            <a:ext cx="2222501" cy="738664"/>
          </a:xfrm>
          <a:prstGeom prst="rect">
            <a:avLst/>
          </a:prstGeom>
          <a:noFill/>
        </p:spPr>
        <p:txBody>
          <a:bodyPr wrap="square">
            <a:spAutoFit/>
          </a:bodyPr>
          <a:lstStyle/>
          <a:p>
            <a:pPr algn="just"/>
            <a:r>
              <a:rPr lang="es-PE" sz="1400" b="1" u="none" strike="noStrike" dirty="0">
                <a:effectLst/>
                <a:latin typeface="Times New Roman" panose="02020603050405020304" pitchFamily="18" charset="0"/>
              </a:rPr>
              <a:t>Figura 1. </a:t>
            </a:r>
            <a:r>
              <a:rPr lang="es-PE" sz="1400" b="0" i="1" u="none" strike="noStrike" dirty="0">
                <a:effectLst/>
                <a:latin typeface="Times New Roman" panose="02020603050405020304" pitchFamily="18" charset="0"/>
              </a:rPr>
              <a:t>Etiqueta elaborada en el entorno de R mediante el paquete </a:t>
            </a:r>
            <a:r>
              <a:rPr lang="es-PE" sz="1400" i="1" u="none" strike="noStrike" dirty="0">
                <a:effectLst/>
                <a:latin typeface="Times New Roman" panose="02020603050405020304" pitchFamily="18" charset="0"/>
              </a:rPr>
              <a:t>huito</a:t>
            </a:r>
            <a:endParaRPr lang="es-PE" sz="1400" dirty="0"/>
          </a:p>
        </p:txBody>
      </p:sp>
    </p:spTree>
    <p:extLst>
      <p:ext uri="{BB962C8B-B14F-4D97-AF65-F5344CB8AC3E}">
        <p14:creationId xmlns:p14="http://schemas.microsoft.com/office/powerpoint/2010/main" val="950868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7</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5D7C2996-BC6B-A6A9-1B51-9F433066D7CD}"/>
              </a:ext>
            </a:extLst>
          </p:cNvPr>
          <p:cNvSpPr txBox="1"/>
          <p:nvPr/>
        </p:nvSpPr>
        <p:spPr>
          <a:xfrm>
            <a:off x="5565913" y="930065"/>
            <a:ext cx="6122504"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4.2. Materiales</a:t>
            </a:r>
          </a:p>
        </p:txBody>
      </p:sp>
      <p:pic>
        <p:nvPicPr>
          <p:cNvPr id="9" name="Picture 2" descr="ENVASE DELI 1 LT (UI:25 UNID)">
            <a:extLst>
              <a:ext uri="{FF2B5EF4-FFF2-40B4-BE49-F238E27FC236}">
                <a16:creationId xmlns:a16="http://schemas.microsoft.com/office/drawing/2014/main" id="{33CD6027-A96A-4A78-69CC-6A39691726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55" t="23386" r="21839" b="13702"/>
          <a:stretch/>
        </p:blipFill>
        <p:spPr bwMode="auto">
          <a:xfrm>
            <a:off x="3035096" y="2705570"/>
            <a:ext cx="1957210" cy="1690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6" descr="AGUA DESTILADA (DESIONIZADA) (ENVASE PET) 1000ML – FERREQUIM">
            <a:extLst>
              <a:ext uri="{FF2B5EF4-FFF2-40B4-BE49-F238E27FC236}">
                <a16:creationId xmlns:a16="http://schemas.microsoft.com/office/drawing/2014/main" id="{4D8A3D50-7048-8F4D-2521-9F88E3120E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07" t="14497" r="26703" b="14870"/>
          <a:stretch/>
        </p:blipFill>
        <p:spPr bwMode="auto">
          <a:xfrm>
            <a:off x="927851" y="2723908"/>
            <a:ext cx="759825" cy="16540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0" descr="PAPEL TOALLA SCOTT MULTIUSOS PAQUETE 100 HOJAS | La Gran Bodega">
            <a:extLst>
              <a:ext uri="{FF2B5EF4-FFF2-40B4-BE49-F238E27FC236}">
                <a16:creationId xmlns:a16="http://schemas.microsoft.com/office/drawing/2014/main" id="{1548FC05-2FEF-AE3A-B3F1-AEDA6C4640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202"/>
          <a:stretch/>
        </p:blipFill>
        <p:spPr bwMode="auto">
          <a:xfrm>
            <a:off x="939990" y="4397807"/>
            <a:ext cx="1300680" cy="1593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6" descr="Jeringa 20ml 21g 1.2 – Wordent Peru">
            <a:extLst>
              <a:ext uri="{FF2B5EF4-FFF2-40B4-BE49-F238E27FC236}">
                <a16:creationId xmlns:a16="http://schemas.microsoft.com/office/drawing/2014/main" id="{EA841C7B-25D9-9A4E-5A53-03D83644A5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0740" y="2733551"/>
            <a:ext cx="1368293" cy="1690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2" name="Picture 2" descr="Semillas Sueltas de Lechuga Morada - Cultiva en Casa">
            <a:extLst>
              <a:ext uri="{FF2B5EF4-FFF2-40B4-BE49-F238E27FC236}">
                <a16:creationId xmlns:a16="http://schemas.microsoft.com/office/drawing/2014/main" id="{01293974-D71A-7155-C22A-94E089C82D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990" y="941155"/>
            <a:ext cx="1846630" cy="1804569"/>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39EE6408-FFE5-312F-AE4E-094CB018C75F}"/>
              </a:ext>
            </a:extLst>
          </p:cNvPr>
          <p:cNvSpPr txBox="1"/>
          <p:nvPr/>
        </p:nvSpPr>
        <p:spPr>
          <a:xfrm>
            <a:off x="5537433" y="1333801"/>
            <a:ext cx="6119036" cy="5028492"/>
          </a:xfrm>
          <a:prstGeom prst="rect">
            <a:avLst/>
          </a:prstGeom>
          <a:noFill/>
        </p:spPr>
        <p:txBody>
          <a:bodyPr wrap="square">
            <a:spAutoFit/>
          </a:bodyPr>
          <a:lstStyle/>
          <a:p>
            <a:pPr algn="just">
              <a:lnSpc>
                <a:spcPct val="150000"/>
              </a:lnSpc>
              <a:buFont typeface="Arial" panose="020B0604020202020204" pitchFamily="34" charset="0"/>
              <a:buChar char="•"/>
            </a:pPr>
            <a:r>
              <a:rPr lang="es-PE" b="0" i="0" dirty="0">
                <a:effectLst/>
                <a:latin typeface="Times New Roman" panose="02020603050405020304" pitchFamily="18" charset="0"/>
              </a:rPr>
              <a:t> Semillas de lechuga morada y lechuga criolla (verde)</a:t>
            </a:r>
          </a:p>
          <a:p>
            <a:pPr algn="just">
              <a:lnSpc>
                <a:spcPct val="150000"/>
              </a:lnSpc>
              <a:buFont typeface="Arial" panose="020B0604020202020204" pitchFamily="34" charset="0"/>
              <a:buChar char="•"/>
            </a:pPr>
            <a:r>
              <a:rPr lang="es-PE" b="0" i="0" dirty="0">
                <a:effectLst/>
                <a:latin typeface="Times New Roman" panose="02020603050405020304" pitchFamily="18" charset="0"/>
              </a:rPr>
              <a:t> Canela molida</a:t>
            </a:r>
          </a:p>
          <a:p>
            <a:pPr algn="just">
              <a:lnSpc>
                <a:spcPct val="150000"/>
              </a:lnSpc>
              <a:buFont typeface="Arial" panose="020B0604020202020204" pitchFamily="34" charset="0"/>
              <a:buChar char="•"/>
            </a:pPr>
            <a:r>
              <a:rPr lang="es-PE" b="0" i="0" dirty="0">
                <a:effectLst/>
                <a:latin typeface="Times New Roman" panose="02020603050405020304" pitchFamily="18" charset="0"/>
              </a:rPr>
              <a:t> Agua destilada estéril</a:t>
            </a:r>
          </a:p>
          <a:p>
            <a:pPr algn="just">
              <a:lnSpc>
                <a:spcPct val="150000"/>
              </a:lnSpc>
              <a:buFont typeface="Arial" panose="020B0604020202020204" pitchFamily="34" charset="0"/>
              <a:buChar char="•"/>
            </a:pPr>
            <a:r>
              <a:rPr lang="es-PE" b="0" i="0" dirty="0">
                <a:effectLst/>
                <a:latin typeface="Times New Roman" panose="02020603050405020304" pitchFamily="18" charset="0"/>
              </a:rPr>
              <a:t> Vasos o frascos para imbibición</a:t>
            </a:r>
          </a:p>
          <a:p>
            <a:pPr algn="just">
              <a:lnSpc>
                <a:spcPct val="150000"/>
              </a:lnSpc>
              <a:buFont typeface="Arial" panose="020B0604020202020204" pitchFamily="34" charset="0"/>
              <a:buChar char="•"/>
            </a:pPr>
            <a:r>
              <a:rPr lang="es-PE" b="0" i="0" dirty="0">
                <a:effectLst/>
                <a:latin typeface="Times New Roman" panose="02020603050405020304" pitchFamily="18" charset="0"/>
              </a:rPr>
              <a:t> Tapers transparentes con tapa (bandejas de germinación)</a:t>
            </a:r>
          </a:p>
          <a:p>
            <a:pPr algn="just">
              <a:lnSpc>
                <a:spcPct val="150000"/>
              </a:lnSpc>
              <a:buFont typeface="Arial" panose="020B0604020202020204" pitchFamily="34" charset="0"/>
              <a:buChar char="•"/>
            </a:pPr>
            <a:r>
              <a:rPr lang="es-PE" b="0" i="0" dirty="0">
                <a:effectLst/>
                <a:latin typeface="Times New Roman" panose="02020603050405020304" pitchFamily="18" charset="0"/>
              </a:rPr>
              <a:t> Papel absorbente (toalla blanca)</a:t>
            </a:r>
          </a:p>
          <a:p>
            <a:pPr algn="just">
              <a:lnSpc>
                <a:spcPct val="150000"/>
              </a:lnSpc>
              <a:buFont typeface="Arial" panose="020B0604020202020204" pitchFamily="34" charset="0"/>
              <a:buChar char="•"/>
            </a:pPr>
            <a:r>
              <a:rPr lang="es-PE" b="0" i="0" dirty="0">
                <a:effectLst/>
                <a:latin typeface="Times New Roman" panose="02020603050405020304" pitchFamily="18" charset="0"/>
              </a:rPr>
              <a:t> Hervidora eléctrica</a:t>
            </a:r>
          </a:p>
          <a:p>
            <a:pPr algn="just">
              <a:lnSpc>
                <a:spcPct val="150000"/>
              </a:lnSpc>
              <a:buFont typeface="Arial" panose="020B0604020202020204" pitchFamily="34" charset="0"/>
              <a:buChar char="•"/>
            </a:pPr>
            <a:r>
              <a:rPr lang="es-PE" b="0" i="0" dirty="0">
                <a:effectLst/>
                <a:latin typeface="Times New Roman" panose="02020603050405020304" pitchFamily="18" charset="0"/>
              </a:rPr>
              <a:t> Balanza</a:t>
            </a:r>
          </a:p>
          <a:p>
            <a:pPr algn="just">
              <a:lnSpc>
                <a:spcPct val="150000"/>
              </a:lnSpc>
              <a:buFont typeface="Arial" panose="020B0604020202020204" pitchFamily="34" charset="0"/>
              <a:buChar char="•"/>
            </a:pPr>
            <a:r>
              <a:rPr lang="es-PE" b="0" i="0" dirty="0">
                <a:effectLst/>
                <a:latin typeface="Times New Roman" panose="02020603050405020304" pitchFamily="18" charset="0"/>
              </a:rPr>
              <a:t> Colador fino</a:t>
            </a:r>
          </a:p>
          <a:p>
            <a:pPr algn="just">
              <a:lnSpc>
                <a:spcPct val="150000"/>
              </a:lnSpc>
              <a:buFont typeface="Arial" panose="020B0604020202020204" pitchFamily="34" charset="0"/>
              <a:buChar char="•"/>
            </a:pPr>
            <a:r>
              <a:rPr lang="es-PE" b="0" i="0" dirty="0">
                <a:effectLst/>
                <a:latin typeface="Times New Roman" panose="02020603050405020304" pitchFamily="18" charset="0"/>
              </a:rPr>
              <a:t> Jeringa de 20 ml</a:t>
            </a:r>
          </a:p>
          <a:p>
            <a:pPr algn="just">
              <a:lnSpc>
                <a:spcPct val="150000"/>
              </a:lnSpc>
              <a:buFont typeface="Arial" panose="020B0604020202020204" pitchFamily="34" charset="0"/>
              <a:buChar char="•"/>
            </a:pPr>
            <a:r>
              <a:rPr lang="es-PE" b="0" i="0" dirty="0">
                <a:effectLst/>
                <a:latin typeface="Times New Roman" panose="02020603050405020304" pitchFamily="18" charset="0"/>
              </a:rPr>
              <a:t> Pinzas esterilizadas</a:t>
            </a:r>
          </a:p>
          <a:p>
            <a:pPr algn="just">
              <a:lnSpc>
                <a:spcPct val="150000"/>
              </a:lnSpc>
              <a:buFont typeface="Arial" panose="020B0604020202020204" pitchFamily="34" charset="0"/>
              <a:buChar char="•"/>
            </a:pPr>
            <a:r>
              <a:rPr lang="es-PE" b="0" i="0" dirty="0">
                <a:effectLst/>
                <a:latin typeface="Times New Roman" panose="02020603050405020304" pitchFamily="18" charset="0"/>
              </a:rPr>
              <a:t> Alcohol al 70 % para desinfección</a:t>
            </a:r>
          </a:p>
        </p:txBody>
      </p:sp>
      <p:pic>
        <p:nvPicPr>
          <p:cNvPr id="10244" name="Picture 4" descr="El poder de… La canela - El Poder del Consumidor">
            <a:extLst>
              <a:ext uri="{FF2B5EF4-FFF2-40B4-BE49-F238E27FC236}">
                <a16:creationId xmlns:a16="http://schemas.microsoft.com/office/drawing/2014/main" id="{B90DD495-F3CA-3EE2-9568-9A23264A7D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0640" y="941155"/>
            <a:ext cx="2285158" cy="1804569"/>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a:extLst>
              <a:ext uri="{FF2B5EF4-FFF2-40B4-BE49-F238E27FC236}">
                <a16:creationId xmlns:a16="http://schemas.microsoft.com/office/drawing/2014/main" id="{959C6564-DCF0-22FB-422D-3DFC1DD2AC81}"/>
              </a:ext>
            </a:extLst>
          </p:cNvPr>
          <p:cNvPicPr>
            <a:picLocks noChangeAspect="1"/>
          </p:cNvPicPr>
          <p:nvPr/>
        </p:nvPicPr>
        <p:blipFill rotWithShape="1">
          <a:blip r:embed="rId10"/>
          <a:srcRect l="-1" t="30145" r="35188" b="15555"/>
          <a:stretch/>
        </p:blipFill>
        <p:spPr>
          <a:xfrm>
            <a:off x="2124999" y="4420927"/>
            <a:ext cx="1211282" cy="1568781"/>
          </a:xfrm>
          <a:prstGeom prst="rect">
            <a:avLst/>
          </a:prstGeom>
          <a:ln>
            <a:noFill/>
          </a:ln>
          <a:effectLst>
            <a:outerShdw blurRad="292100" dist="139700" dir="2700000" algn="tl" rotWithShape="0">
              <a:srgbClr val="333333">
                <a:alpha val="65000"/>
              </a:srgbClr>
            </a:outerShdw>
          </a:effectLst>
        </p:spPr>
      </p:pic>
      <p:pic>
        <p:nvPicPr>
          <p:cNvPr id="18" name="Imagen 17">
            <a:extLst>
              <a:ext uri="{FF2B5EF4-FFF2-40B4-BE49-F238E27FC236}">
                <a16:creationId xmlns:a16="http://schemas.microsoft.com/office/drawing/2014/main" id="{C7BAFE89-4D37-A331-113A-57F9E0B9ACD1}"/>
              </a:ext>
            </a:extLst>
          </p:cNvPr>
          <p:cNvPicPr>
            <a:picLocks noChangeAspect="1"/>
          </p:cNvPicPr>
          <p:nvPr/>
        </p:nvPicPr>
        <p:blipFill>
          <a:blip r:embed="rId11"/>
          <a:stretch>
            <a:fillRect/>
          </a:stretch>
        </p:blipFill>
        <p:spPr>
          <a:xfrm>
            <a:off x="3336156" y="4412074"/>
            <a:ext cx="1673855" cy="1568781"/>
          </a:xfrm>
          <a:prstGeom prst="rect">
            <a:avLst/>
          </a:prstGeom>
        </p:spPr>
      </p:pic>
      <p:sp>
        <p:nvSpPr>
          <p:cNvPr id="3" name="CuadroTexto 2">
            <a:extLst>
              <a:ext uri="{FF2B5EF4-FFF2-40B4-BE49-F238E27FC236}">
                <a16:creationId xmlns:a16="http://schemas.microsoft.com/office/drawing/2014/main" id="{8420C6CD-5870-E063-25D8-B04064B66469}"/>
              </a:ext>
            </a:extLst>
          </p:cNvPr>
          <p:cNvSpPr txBox="1"/>
          <p:nvPr/>
        </p:nvSpPr>
        <p:spPr>
          <a:xfrm>
            <a:off x="834309" y="6003997"/>
            <a:ext cx="4175702" cy="307777"/>
          </a:xfrm>
          <a:prstGeom prst="rect">
            <a:avLst/>
          </a:prstGeom>
          <a:noFill/>
        </p:spPr>
        <p:txBody>
          <a:bodyPr wrap="square">
            <a:spAutoFit/>
          </a:bodyPr>
          <a:lstStyle/>
          <a:p>
            <a:r>
              <a:rPr lang="es-PE" sz="1400" b="1" dirty="0">
                <a:effectLst/>
                <a:latin typeface="Times New Roman" panose="02020603050405020304" pitchFamily="18" charset="0"/>
              </a:rPr>
              <a:t>Figura 2. </a:t>
            </a:r>
            <a:r>
              <a:rPr lang="es-PE" sz="1400" b="0" i="1" dirty="0">
                <a:effectLst/>
                <a:latin typeface="Times New Roman" panose="02020603050405020304" pitchFamily="18" charset="0"/>
              </a:rPr>
              <a:t>Materiales</a:t>
            </a:r>
            <a:endParaRPr lang="es-PE" sz="1400" dirty="0"/>
          </a:p>
        </p:txBody>
      </p:sp>
    </p:spTree>
    <p:extLst>
      <p:ext uri="{BB962C8B-B14F-4D97-AF65-F5344CB8AC3E}">
        <p14:creationId xmlns:p14="http://schemas.microsoft.com/office/powerpoint/2010/main" val="409971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8</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5D7C2996-BC6B-A6A9-1B51-9F433066D7CD}"/>
              </a:ext>
            </a:extLst>
          </p:cNvPr>
          <p:cNvSpPr txBox="1"/>
          <p:nvPr/>
        </p:nvSpPr>
        <p:spPr>
          <a:xfrm>
            <a:off x="498242" y="1046319"/>
            <a:ext cx="639165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4.3. Selección e instalación del material vegetal</a:t>
            </a:r>
          </a:p>
        </p:txBody>
      </p:sp>
      <p:sp>
        <p:nvSpPr>
          <p:cNvPr id="3" name="CuadroTexto 2">
            <a:extLst>
              <a:ext uri="{FF2B5EF4-FFF2-40B4-BE49-F238E27FC236}">
                <a16:creationId xmlns:a16="http://schemas.microsoft.com/office/drawing/2014/main" id="{45D4581E-FC21-3560-809C-FD6520E09ADC}"/>
              </a:ext>
            </a:extLst>
          </p:cNvPr>
          <p:cNvSpPr txBox="1"/>
          <p:nvPr/>
        </p:nvSpPr>
        <p:spPr>
          <a:xfrm>
            <a:off x="498241" y="1622702"/>
            <a:ext cx="4754243" cy="2031325"/>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Se utilizaron semillas de lechuga de las variedades criolla (verde) y morada, adquiridas en una agroveterinaria de Chachapoyas, Amazonas. Previamente, se realizó una selección manual, descartando semillas con daños o impurezas, y conservando solo aquellas con buen estado físico y apariencia vigorosa.</a:t>
            </a:r>
          </a:p>
        </p:txBody>
      </p:sp>
      <p:sp>
        <p:nvSpPr>
          <p:cNvPr id="2" name="CuadroTexto 1">
            <a:extLst>
              <a:ext uri="{FF2B5EF4-FFF2-40B4-BE49-F238E27FC236}">
                <a16:creationId xmlns:a16="http://schemas.microsoft.com/office/drawing/2014/main" id="{C3D3B5CF-B1B2-DD57-A516-DFF2564B4836}"/>
              </a:ext>
            </a:extLst>
          </p:cNvPr>
          <p:cNvSpPr txBox="1"/>
          <p:nvPr/>
        </p:nvSpPr>
        <p:spPr>
          <a:xfrm>
            <a:off x="498239" y="3853299"/>
            <a:ext cx="6391654"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4.4. </a:t>
            </a:r>
            <a:r>
              <a:rPr lang="es-PE" b="1" i="0" dirty="0">
                <a:effectLst/>
                <a:latin typeface="Times New Roman" panose="02020603050405020304" pitchFamily="18" charset="0"/>
              </a:rPr>
              <a:t>Preparación de las infusiones de canela</a:t>
            </a:r>
          </a:p>
        </p:txBody>
      </p:sp>
      <p:pic>
        <p:nvPicPr>
          <p:cNvPr id="2052" name="Picture 4">
            <a:extLst>
              <a:ext uri="{FF2B5EF4-FFF2-40B4-BE49-F238E27FC236}">
                <a16:creationId xmlns:a16="http://schemas.microsoft.com/office/drawing/2014/main" id="{3C86BE35-EF17-3A9B-C263-AF47FABE3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361" y="1046319"/>
            <a:ext cx="4416056" cy="187524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689B8EB-FE6B-1837-54F0-63C35C59F6EB}"/>
              </a:ext>
            </a:extLst>
          </p:cNvPr>
          <p:cNvSpPr txBox="1"/>
          <p:nvPr/>
        </p:nvSpPr>
        <p:spPr>
          <a:xfrm>
            <a:off x="498239" y="4421903"/>
            <a:ext cx="6391653" cy="1477328"/>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Se prepararon infusiones de canela usando agua destilada caliente y tres concentraciones (5, 10 y 15 g/100 mL). Luego de reposar hasta enfriar, las soluciones fueron filtradas con un colador fino para eliminar residuos sólidos y obtener una mezcla adecuada para la imbibición de semillas.</a:t>
            </a:r>
          </a:p>
        </p:txBody>
      </p:sp>
      <p:pic>
        <p:nvPicPr>
          <p:cNvPr id="13" name="Imagen 12">
            <a:extLst>
              <a:ext uri="{FF2B5EF4-FFF2-40B4-BE49-F238E27FC236}">
                <a16:creationId xmlns:a16="http://schemas.microsoft.com/office/drawing/2014/main" id="{E83655C5-FA32-2B66-03F6-587B7198D4A8}"/>
              </a:ext>
            </a:extLst>
          </p:cNvPr>
          <p:cNvPicPr>
            <a:picLocks noChangeAspect="1"/>
          </p:cNvPicPr>
          <p:nvPr/>
        </p:nvPicPr>
        <p:blipFill>
          <a:blip r:embed="rId5"/>
          <a:stretch>
            <a:fillRect/>
          </a:stretch>
        </p:blipFill>
        <p:spPr>
          <a:xfrm>
            <a:off x="5252484" y="1534798"/>
            <a:ext cx="1637413" cy="2119229"/>
          </a:xfrm>
          <a:prstGeom prst="rect">
            <a:avLst/>
          </a:prstGeom>
        </p:spPr>
      </p:pic>
      <p:sp>
        <p:nvSpPr>
          <p:cNvPr id="16" name="CuadroTexto 15">
            <a:extLst>
              <a:ext uri="{FF2B5EF4-FFF2-40B4-BE49-F238E27FC236}">
                <a16:creationId xmlns:a16="http://schemas.microsoft.com/office/drawing/2014/main" id="{D4064F1C-80FD-D3EF-8557-6926FD1C90F8}"/>
              </a:ext>
            </a:extLst>
          </p:cNvPr>
          <p:cNvSpPr txBox="1"/>
          <p:nvPr/>
        </p:nvSpPr>
        <p:spPr>
          <a:xfrm>
            <a:off x="7188208" y="2905913"/>
            <a:ext cx="4416056" cy="738664"/>
          </a:xfrm>
          <a:prstGeom prst="rect">
            <a:avLst/>
          </a:prstGeom>
          <a:noFill/>
        </p:spPr>
        <p:txBody>
          <a:bodyPr wrap="square">
            <a:spAutoFit/>
          </a:bodyPr>
          <a:lstStyle/>
          <a:p>
            <a:pPr algn="just"/>
            <a:r>
              <a:rPr lang="es-PE" sz="1400" b="1" u="none" strike="noStrike" dirty="0">
                <a:effectLst/>
                <a:latin typeface="Times New Roman" panose="02020603050405020304" pitchFamily="18" charset="0"/>
              </a:rPr>
              <a:t>Figura 3. </a:t>
            </a:r>
            <a:r>
              <a:rPr lang="es-PE" sz="1400" i="1" dirty="0">
                <a:latin typeface="Times New Roman" panose="02020603050405020304" pitchFamily="18" charset="0"/>
              </a:rPr>
              <a:t>A</a:t>
            </a:r>
            <a:r>
              <a:rPr lang="es-PE" sz="1400" b="0" i="1" u="none" strike="noStrike" dirty="0">
                <a:effectLst/>
                <a:latin typeface="Times New Roman" panose="02020603050405020304" pitchFamily="18" charset="0"/>
              </a:rPr>
              <a:t>) Variedad de lechuga: criolla y morada. B) Concentraciones de infusión de canela: 5 g, 10 g y 15 g de canela molida por 100 mL de agua.</a:t>
            </a:r>
            <a:endParaRPr lang="es-PE" sz="1400" dirty="0"/>
          </a:p>
        </p:txBody>
      </p:sp>
      <p:pic>
        <p:nvPicPr>
          <p:cNvPr id="2058" name="Picture 10">
            <a:extLst>
              <a:ext uri="{FF2B5EF4-FFF2-40B4-BE49-F238E27FC236}">
                <a16:creationId xmlns:a16="http://schemas.microsoft.com/office/drawing/2014/main" id="{03DE66AB-4E95-37E0-FB11-D11305FE0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2361" y="3853299"/>
            <a:ext cx="4331904" cy="1853183"/>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439D7EE2-CF87-C0C0-F6EF-1486D6919598}"/>
              </a:ext>
            </a:extLst>
          </p:cNvPr>
          <p:cNvSpPr txBox="1"/>
          <p:nvPr/>
        </p:nvSpPr>
        <p:spPr>
          <a:xfrm>
            <a:off x="7176667" y="5701765"/>
            <a:ext cx="4427597" cy="738664"/>
          </a:xfrm>
          <a:prstGeom prst="rect">
            <a:avLst/>
          </a:prstGeom>
          <a:noFill/>
        </p:spPr>
        <p:txBody>
          <a:bodyPr wrap="square">
            <a:spAutoFit/>
          </a:bodyPr>
          <a:lstStyle/>
          <a:p>
            <a:r>
              <a:rPr lang="es-PE" sz="1400" b="1" u="none" strike="noStrike" dirty="0">
                <a:effectLst/>
                <a:latin typeface="Times New Roman" panose="02020603050405020304" pitchFamily="18" charset="0"/>
              </a:rPr>
              <a:t>Figura 4. </a:t>
            </a:r>
            <a:r>
              <a:rPr lang="es-PE" sz="1400" i="1" dirty="0">
                <a:latin typeface="Times New Roman" panose="02020603050405020304" pitchFamily="18" charset="0"/>
              </a:rPr>
              <a:t>A</a:t>
            </a:r>
            <a:r>
              <a:rPr lang="es-PE" sz="1400" b="0" i="1" u="none" strike="noStrike" dirty="0">
                <a:effectLst/>
                <a:latin typeface="Times New Roman" panose="02020603050405020304" pitchFamily="18" charset="0"/>
              </a:rPr>
              <a:t>) Preparación de las infusiones con canela. B) Filtrado de partículas de canela. C) solución libre de partículas de canela. </a:t>
            </a:r>
            <a:endParaRPr lang="es-PE" sz="1400" dirty="0"/>
          </a:p>
        </p:txBody>
      </p:sp>
    </p:spTree>
    <p:extLst>
      <p:ext uri="{BB962C8B-B14F-4D97-AF65-F5344CB8AC3E}">
        <p14:creationId xmlns:p14="http://schemas.microsoft.com/office/powerpoint/2010/main" val="2558239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9</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5D7C2996-BC6B-A6A9-1B51-9F433066D7CD}"/>
              </a:ext>
            </a:extLst>
          </p:cNvPr>
          <p:cNvSpPr txBox="1"/>
          <p:nvPr/>
        </p:nvSpPr>
        <p:spPr>
          <a:xfrm>
            <a:off x="5296762" y="1400241"/>
            <a:ext cx="639165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4.5. </a:t>
            </a:r>
            <a:r>
              <a:rPr lang="es-PE" sz="1800" b="1" i="0" u="none" strike="noStrike" dirty="0">
                <a:solidFill>
                  <a:srgbClr val="000000"/>
                </a:solidFill>
                <a:effectLst/>
                <a:latin typeface="Times New Roman" panose="02020603050405020304" pitchFamily="18" charset="0"/>
              </a:rPr>
              <a:t>Tratamiento de imbibición</a:t>
            </a:r>
            <a:endParaRPr lang="es-PE" b="1" dirty="0">
              <a:latin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45D4581E-FC21-3560-809C-FD6520E09ADC}"/>
              </a:ext>
            </a:extLst>
          </p:cNvPr>
          <p:cNvSpPr txBox="1"/>
          <p:nvPr/>
        </p:nvSpPr>
        <p:spPr>
          <a:xfrm>
            <a:off x="5296761" y="1976624"/>
            <a:ext cx="6391651" cy="1200329"/>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Las semillas de ambas variedades fueron imbibidas durante 8 horas en las infusiones filtradas de canela, a temperatura ambiente, permitiendo la absorción de agua y compuestos activos antes del proceso de germinación.</a:t>
            </a:r>
          </a:p>
        </p:txBody>
      </p:sp>
      <p:sp>
        <p:nvSpPr>
          <p:cNvPr id="2" name="CuadroTexto 1">
            <a:extLst>
              <a:ext uri="{FF2B5EF4-FFF2-40B4-BE49-F238E27FC236}">
                <a16:creationId xmlns:a16="http://schemas.microsoft.com/office/drawing/2014/main" id="{C3D3B5CF-B1B2-DD57-A516-DFF2564B4836}"/>
              </a:ext>
            </a:extLst>
          </p:cNvPr>
          <p:cNvSpPr txBox="1"/>
          <p:nvPr/>
        </p:nvSpPr>
        <p:spPr>
          <a:xfrm>
            <a:off x="5296758" y="3605038"/>
            <a:ext cx="6391654"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4.6. </a:t>
            </a:r>
            <a:r>
              <a:rPr lang="es-PE" sz="1800" b="1" i="0" u="none" strike="noStrike" dirty="0">
                <a:solidFill>
                  <a:srgbClr val="000000"/>
                </a:solidFill>
                <a:effectLst/>
                <a:latin typeface="Times New Roman" panose="02020603050405020304" pitchFamily="18" charset="0"/>
              </a:rPr>
              <a:t>Preparación del sistema de germinación</a:t>
            </a:r>
            <a:endParaRPr lang="es-PE" b="1" i="0" dirty="0">
              <a:solidFill>
                <a:srgbClr val="343A40"/>
              </a:solidFill>
              <a:effectLst/>
              <a:latin typeface="Times New Roman" panose="02020603050405020304" pitchFamily="18" charset="0"/>
            </a:endParaRPr>
          </a:p>
        </p:txBody>
      </p:sp>
      <p:sp>
        <p:nvSpPr>
          <p:cNvPr id="10" name="CuadroTexto 9">
            <a:extLst>
              <a:ext uri="{FF2B5EF4-FFF2-40B4-BE49-F238E27FC236}">
                <a16:creationId xmlns:a16="http://schemas.microsoft.com/office/drawing/2014/main" id="{4689B8EB-FE6B-1837-54F0-63C35C59F6EB}"/>
              </a:ext>
            </a:extLst>
          </p:cNvPr>
          <p:cNvSpPr txBox="1"/>
          <p:nvPr/>
        </p:nvSpPr>
        <p:spPr>
          <a:xfrm>
            <a:off x="5229422" y="4255994"/>
            <a:ext cx="6391653" cy="1200329"/>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Se acondicionaron 24 tapers como bandejas de germinación, colocando papel absorbente en la base y humedeciéndolo con 20 mL de agua destilada estéril mediante jeringa, correspondientes a ocho tratamientos con tres repeticiones cada uno.</a:t>
            </a:r>
          </a:p>
        </p:txBody>
      </p:sp>
      <p:pic>
        <p:nvPicPr>
          <p:cNvPr id="3074" name="Picture 2">
            <a:extLst>
              <a:ext uri="{FF2B5EF4-FFF2-40B4-BE49-F238E27FC236}">
                <a16:creationId xmlns:a16="http://schemas.microsoft.com/office/drawing/2014/main" id="{ACDD5C21-9047-E0A7-F013-235542B86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71" y="2173609"/>
            <a:ext cx="4573488" cy="203200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85481AE1-44F6-BEEE-A6D2-6A88FC494EB3}"/>
              </a:ext>
            </a:extLst>
          </p:cNvPr>
          <p:cNvSpPr txBox="1"/>
          <p:nvPr/>
        </p:nvSpPr>
        <p:spPr>
          <a:xfrm>
            <a:off x="498242" y="4300350"/>
            <a:ext cx="4659717" cy="800219"/>
          </a:xfrm>
          <a:prstGeom prst="rect">
            <a:avLst/>
          </a:prstGeom>
          <a:noFill/>
        </p:spPr>
        <p:txBody>
          <a:bodyPr wrap="square">
            <a:spAutoFit/>
          </a:bodyPr>
          <a:lstStyle/>
          <a:p>
            <a:r>
              <a:rPr lang="es-PE" sz="1800" b="1" u="none" strike="noStrike" dirty="0">
                <a:effectLst/>
                <a:latin typeface="Times New Roman" panose="02020603050405020304" pitchFamily="18" charset="0"/>
              </a:rPr>
              <a:t>Fi</a:t>
            </a:r>
            <a:r>
              <a:rPr lang="es-PE" sz="1400" b="1" u="none" strike="noStrike" dirty="0">
                <a:effectLst/>
                <a:latin typeface="Times New Roman" panose="02020603050405020304" pitchFamily="18" charset="0"/>
              </a:rPr>
              <a:t>gura 5: </a:t>
            </a:r>
            <a:r>
              <a:rPr lang="es-PE" sz="1400" i="1" dirty="0">
                <a:latin typeface="Times New Roman" panose="02020603050405020304" pitchFamily="18" charset="0"/>
              </a:rPr>
              <a:t>A</a:t>
            </a:r>
            <a:r>
              <a:rPr lang="es-PE" sz="1400" b="0" i="1" u="none" strike="noStrike" dirty="0">
                <a:effectLst/>
                <a:latin typeface="Times New Roman" panose="02020603050405020304" pitchFamily="18" charset="0"/>
              </a:rPr>
              <a:t>) Infusión de canela con concentración de 10 g., con semillas de lechuga var. morada. B) Infusión sin canela (control) con semillas de lechuga var. criolla. </a:t>
            </a:r>
            <a:endParaRPr lang="es-PE" sz="1400" dirty="0"/>
          </a:p>
        </p:txBody>
      </p:sp>
    </p:spTree>
    <p:extLst>
      <p:ext uri="{BB962C8B-B14F-4D97-AF65-F5344CB8AC3E}">
        <p14:creationId xmlns:p14="http://schemas.microsoft.com/office/powerpoint/2010/main" val="2236299512"/>
      </p:ext>
    </p:extLst>
  </p:cSld>
  <p:clrMapOvr>
    <a:masterClrMapping/>
  </p:clrMapOvr>
</p:sld>
</file>

<file path=ppt/theme/theme1.xml><?xml version="1.0" encoding="utf-8"?>
<a:theme xmlns:a="http://schemas.openxmlformats.org/drawingml/2006/main" name="Tema de Office">
  <a:themeElements>
    <a:clrScheme name="Naranja amarillo">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1668</TotalTime>
  <Words>2904</Words>
  <Application>Microsoft Office PowerPoint</Application>
  <PresentationFormat>Panorámica</PresentationFormat>
  <Paragraphs>178</Paragraphs>
  <Slides>22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Calibri Light</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Candida sp. como biocontrolador de Colletotrichum sp. en guayaba (Psidium guajava): Efecto de la concentración y combinaciones con otros microorganismos</dc:title>
  <dc:creator>MAYLI VARGAS ROJAS</dc:creator>
  <cp:lastModifiedBy>Yoel Diaz</cp:lastModifiedBy>
  <cp:revision>64</cp:revision>
  <dcterms:created xsi:type="dcterms:W3CDTF">2024-09-26T05:54:13Z</dcterms:created>
  <dcterms:modified xsi:type="dcterms:W3CDTF">2025-07-14T03:24:02Z</dcterms:modified>
</cp:coreProperties>
</file>